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86" r:id="rId2"/>
    <p:sldId id="283" r:id="rId3"/>
    <p:sldId id="312" r:id="rId4"/>
    <p:sldId id="321" r:id="rId5"/>
    <p:sldId id="315" r:id="rId6"/>
    <p:sldId id="316" r:id="rId7"/>
    <p:sldId id="287" r:id="rId8"/>
    <p:sldId id="288" r:id="rId9"/>
    <p:sldId id="289" r:id="rId10"/>
    <p:sldId id="290" r:id="rId11"/>
    <p:sldId id="291" r:id="rId12"/>
    <p:sldId id="292" r:id="rId13"/>
    <p:sldId id="313" r:id="rId14"/>
    <p:sldId id="293" r:id="rId15"/>
    <p:sldId id="294" r:id="rId16"/>
    <p:sldId id="295" r:id="rId17"/>
    <p:sldId id="297" r:id="rId18"/>
    <p:sldId id="298" r:id="rId19"/>
    <p:sldId id="296" r:id="rId20"/>
    <p:sldId id="299" r:id="rId21"/>
    <p:sldId id="300" r:id="rId22"/>
    <p:sldId id="301" r:id="rId23"/>
    <p:sldId id="302" r:id="rId24"/>
    <p:sldId id="303" r:id="rId25"/>
    <p:sldId id="304" r:id="rId26"/>
    <p:sldId id="307" r:id="rId27"/>
    <p:sldId id="305" r:id="rId28"/>
    <p:sldId id="306" r:id="rId29"/>
    <p:sldId id="308" r:id="rId30"/>
    <p:sldId id="309" r:id="rId31"/>
    <p:sldId id="310" r:id="rId32"/>
    <p:sldId id="320" r:id="rId33"/>
    <p:sldId id="317" r:id="rId34"/>
    <p:sldId id="323" r:id="rId3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E4E4E4"/>
    <a:srgbClr val="E5E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84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Generated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Sheet1!$B$2:$B$8</c:f>
              <c:numCache>
                <c:formatCode>#,##0</c:formatCode>
                <c:ptCount val="7"/>
                <c:pt idx="0">
                  <c:v>177107</c:v>
                </c:pt>
                <c:pt idx="1">
                  <c:v>185386</c:v>
                </c:pt>
                <c:pt idx="2">
                  <c:v>185676</c:v>
                </c:pt>
                <c:pt idx="3">
                  <c:v>193744</c:v>
                </c:pt>
                <c:pt idx="4">
                  <c:v>203921</c:v>
                </c:pt>
                <c:pt idx="5">
                  <c:v>227333</c:v>
                </c:pt>
                <c:pt idx="6">
                  <c:v>240844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AB-4E67-8E62-7262547B6D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Disposed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Sheet1!$C$2:$C$8</c:f>
              <c:numCache>
                <c:formatCode>#,##0</c:formatCode>
                <c:ptCount val="7"/>
                <c:pt idx="0">
                  <c:v>115030</c:v>
                </c:pt>
                <c:pt idx="1">
                  <c:v>112751</c:v>
                </c:pt>
                <c:pt idx="2">
                  <c:v>113611</c:v>
                </c:pt>
                <c:pt idx="3">
                  <c:v>119682</c:v>
                </c:pt>
                <c:pt idx="4">
                  <c:v>130956</c:v>
                </c:pt>
                <c:pt idx="5">
                  <c:v>143952</c:v>
                </c:pt>
                <c:pt idx="6">
                  <c:v>161087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AB-4E67-8E62-7262547B6D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Recovered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Sheet1!$D$2:$D$8</c:f>
              <c:numCache>
                <c:formatCode>#,##0</c:formatCode>
                <c:ptCount val="7"/>
                <c:pt idx="0">
                  <c:v>62077</c:v>
                </c:pt>
                <c:pt idx="1">
                  <c:v>72635</c:v>
                </c:pt>
                <c:pt idx="2">
                  <c:v>72065</c:v>
                </c:pt>
                <c:pt idx="3">
                  <c:v>74062</c:v>
                </c:pt>
                <c:pt idx="4">
                  <c:v>72965</c:v>
                </c:pt>
                <c:pt idx="5">
                  <c:v>83381</c:v>
                </c:pt>
                <c:pt idx="6">
                  <c:v>79757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AB-4E67-8E62-7262547B6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7328424"/>
        <c:axId val="317332360"/>
      </c:barChart>
      <c:catAx>
        <c:axId val="317328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332360"/>
        <c:crosses val="autoZero"/>
        <c:auto val="1"/>
        <c:lblAlgn val="ctr"/>
        <c:lblOffset val="100"/>
        <c:noMultiLvlLbl val="0"/>
      </c:catAx>
      <c:valAx>
        <c:axId val="317332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328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6272240853198819"/>
          <c:y val="0.88938455165360075"/>
          <c:w val="0.5139071157771945"/>
          <c:h val="9.87107861517310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916054817725678E-2"/>
          <c:y val="5.057471264367816E-2"/>
          <c:w val="0.89638458849528679"/>
          <c:h val="0.78853905330799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Annual Waste</c:v>
                </c:pt>
              </c:strCache>
            </c:strRef>
          </c:tx>
          <c:spPr>
            <a:solidFill>
              <a:srgbClr val="4472C4"/>
            </a:solidFill>
            <a:ln w="19049">
              <a:noFill/>
            </a:ln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Sheet1!$B$2:$B$7</c:f>
              <c:numCache>
                <c:formatCode>#,##0</c:formatCode>
                <c:ptCount val="6"/>
                <c:pt idx="0">
                  <c:v>31637</c:v>
                </c:pt>
                <c:pt idx="1">
                  <c:v>33706</c:v>
                </c:pt>
                <c:pt idx="2">
                  <c:v>36018</c:v>
                </c:pt>
                <c:pt idx="3">
                  <c:v>40299</c:v>
                </c:pt>
                <c:pt idx="4">
                  <c:v>44410</c:v>
                </c:pt>
                <c:pt idx="5">
                  <c:v>48550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42-442C-9B9A-494550192C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Knott Landfill</c:v>
                </c:pt>
              </c:strCache>
            </c:strRef>
          </c:tx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Sheet1!$C$2:$C$7</c:f>
              <c:numCache>
                <c:formatCode>#,##0</c:formatCode>
                <c:ptCount val="6"/>
                <c:pt idx="0">
                  <c:v>22838</c:v>
                </c:pt>
                <c:pt idx="1">
                  <c:v>25349</c:v>
                </c:pt>
                <c:pt idx="2">
                  <c:v>25444</c:v>
                </c:pt>
                <c:pt idx="3">
                  <c:v>28501</c:v>
                </c:pt>
                <c:pt idx="4">
                  <c:v>31509</c:v>
                </c:pt>
                <c:pt idx="5">
                  <c:v>45020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42-442C-9B9A-494550192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554560"/>
        <c:axId val="159556352"/>
      </c:barChart>
      <c:catAx>
        <c:axId val="15955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714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556352"/>
        <c:crosses val="autoZero"/>
        <c:auto val="1"/>
        <c:lblAlgn val="ctr"/>
        <c:lblOffset val="100"/>
        <c:noMultiLvlLbl val="0"/>
      </c:catAx>
      <c:valAx>
        <c:axId val="159556352"/>
        <c:scaling>
          <c:orientation val="minMax"/>
        </c:scaling>
        <c:delete val="0"/>
        <c:axPos val="l"/>
        <c:majorGridlines>
          <c:spPr>
            <a:ln w="714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476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554560"/>
        <c:crosses val="autoZero"/>
        <c:crossBetween val="between"/>
      </c:valAx>
      <c:spPr>
        <a:noFill/>
        <a:ln w="19049">
          <a:noFill/>
        </a:ln>
      </c:spPr>
    </c:plotArea>
    <c:legend>
      <c:legendPos val="b"/>
      <c:layout>
        <c:manualLayout>
          <c:xMode val="edge"/>
          <c:yMode val="edge"/>
          <c:x val="0.28937519572912179"/>
          <c:y val="0.9212074425382194"/>
          <c:w val="0.44741033941672909"/>
          <c:h val="7.8792650918635201E-2"/>
        </c:manualLayout>
      </c:layout>
      <c:overlay val="0"/>
      <c:spPr>
        <a:noFill/>
        <a:ln w="19049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7143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776734048594804E-2"/>
          <c:y val="0.10101010101010102"/>
          <c:w val="0.84089719779179661"/>
          <c:h val="0.716437763461385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T2 Wood Waste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672</c:v>
                </c:pt>
                <c:pt idx="1">
                  <c:v>820</c:v>
                </c:pt>
                <c:pt idx="2">
                  <c:v>210</c:v>
                </c:pt>
                <c:pt idx="3">
                  <c:v>662</c:v>
                </c:pt>
                <c:pt idx="4">
                  <c:v>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ED-4FC8-9E0A-1688E19989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T2 Yard Debris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>
                  <c:v>7316</c:v>
                </c:pt>
                <c:pt idx="1">
                  <c:v>6922</c:v>
                </c:pt>
                <c:pt idx="2">
                  <c:v>5706</c:v>
                </c:pt>
                <c:pt idx="3">
                  <c:v>9323</c:v>
                </c:pt>
                <c:pt idx="4">
                  <c:v>9422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ED-4FC8-9E0A-1688E1998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699520"/>
        <c:axId val="160701056"/>
      </c:barChart>
      <c:catAx>
        <c:axId val="16069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6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701056"/>
        <c:crosses val="autoZero"/>
        <c:auto val="1"/>
        <c:lblAlgn val="ctr"/>
        <c:lblOffset val="100"/>
        <c:noMultiLvlLbl val="0"/>
      </c:catAx>
      <c:valAx>
        <c:axId val="160701056"/>
        <c:scaling>
          <c:orientation val="minMax"/>
        </c:scaling>
        <c:delete val="0"/>
        <c:axPos val="l"/>
        <c:majorGridlines>
          <c:spPr>
            <a:ln w="9516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44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699520"/>
        <c:crosses val="autoZero"/>
        <c:crossBetween val="between"/>
      </c:valAx>
      <c:spPr>
        <a:noFill/>
        <a:ln w="25377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2900605260599738"/>
          <c:y val="0.89570571860335679"/>
          <c:w val="0.51801916573293816"/>
          <c:h val="0.10122699386503069"/>
        </c:manualLayout>
      </c:layout>
      <c:overlay val="0"/>
      <c:spPr>
        <a:noFill/>
        <a:ln w="25377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16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55575039618377"/>
          <c:y val="0"/>
          <c:w val="0.53344554864428584"/>
          <c:h val="0.983029830084503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Disposed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E1-49FC-A38B-9B418251BF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E1-49FC-A38B-9B418251BF7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CE1-49FC-A38B-9B418251BF7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CE1-49FC-A38B-9B418251BF7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CE1-49FC-A38B-9B418251BF7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CE1-49FC-A38B-9B418251BF7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CE1-49FC-A38B-9B418251BF7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CE1-49FC-A38B-9B418251BF74}"/>
              </c:ext>
            </c:extLst>
          </c:dPt>
          <c:cat>
            <c:strRef>
              <c:f>Sheet1!$A$2:$A$9</c:f>
              <c:strCache>
                <c:ptCount val="8"/>
                <c:pt idx="0">
                  <c:v>Paper</c:v>
                </c:pt>
                <c:pt idx="1">
                  <c:v>Plastics</c:v>
                </c:pt>
                <c:pt idx="2">
                  <c:v>Organics</c:v>
                </c:pt>
                <c:pt idx="3">
                  <c:v>Glass</c:v>
                </c:pt>
                <c:pt idx="4">
                  <c:v>Metals</c:v>
                </c:pt>
                <c:pt idx="5">
                  <c:v>Other Inorganics</c:v>
                </c:pt>
                <c:pt idx="6">
                  <c:v>Other Materials</c:v>
                </c:pt>
                <c:pt idx="7">
                  <c:v>Other Recyclables 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40272</c:v>
                </c:pt>
                <c:pt idx="1">
                  <c:v>12887</c:v>
                </c:pt>
                <c:pt idx="2">
                  <c:v>67657</c:v>
                </c:pt>
                <c:pt idx="3">
                  <c:v>3222</c:v>
                </c:pt>
                <c:pt idx="4">
                  <c:v>11276</c:v>
                </c:pt>
                <c:pt idx="5">
                  <c:v>19330</c:v>
                </c:pt>
                <c:pt idx="6">
                  <c:v>6443</c:v>
                </c:pt>
                <c:pt idx="7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CE1-49FC-A38B-9B418251B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Historic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2006</c:v>
                </c:pt>
                <c:pt idx="1">
                  <c:v>2010</c:v>
                </c:pt>
                <c:pt idx="2">
                  <c:v>2015</c:v>
                </c:pt>
                <c:pt idx="3">
                  <c:v>2016</c:v>
                </c:pt>
                <c:pt idx="4">
                  <c:v>2020</c:v>
                </c:pt>
                <c:pt idx="5">
                  <c:v>2025</c:v>
                </c:pt>
                <c:pt idx="6">
                  <c:v>2030</c:v>
                </c:pt>
                <c:pt idx="7">
                  <c:v>2035</c:v>
                </c:pt>
                <c:pt idx="8">
                  <c:v>2040</c:v>
                </c:pt>
              </c:numCache>
            </c:numRef>
          </c:cat>
          <c:val>
            <c:numRef>
              <c:f>Sheet1!$B$2:$B$10</c:f>
              <c:numCache>
                <c:formatCode>#,##0</c:formatCode>
                <c:ptCount val="9"/>
                <c:pt idx="0">
                  <c:v>257589</c:v>
                </c:pt>
                <c:pt idx="1">
                  <c:v>177107</c:v>
                </c:pt>
                <c:pt idx="2">
                  <c:v>227333</c:v>
                </c:pt>
                <c:pt idx="3">
                  <c:v>240844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AD-4647-A49F-0708CC3468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Projections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2006</c:v>
                </c:pt>
                <c:pt idx="1">
                  <c:v>2010</c:v>
                </c:pt>
                <c:pt idx="2">
                  <c:v>2015</c:v>
                </c:pt>
                <c:pt idx="3">
                  <c:v>2016</c:v>
                </c:pt>
                <c:pt idx="4">
                  <c:v>2020</c:v>
                </c:pt>
                <c:pt idx="5">
                  <c:v>2025</c:v>
                </c:pt>
                <c:pt idx="6">
                  <c:v>2030</c:v>
                </c:pt>
                <c:pt idx="7">
                  <c:v>2035</c:v>
                </c:pt>
                <c:pt idx="8">
                  <c:v>2040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3" formatCode="#,##0">
                  <c:v>240844</c:v>
                </c:pt>
                <c:pt idx="4" formatCode="#,##0">
                  <c:v>246619</c:v>
                </c:pt>
                <c:pt idx="5" formatCode="#,##0">
                  <c:v>264481</c:v>
                </c:pt>
                <c:pt idx="6" formatCode="#,##0">
                  <c:v>289052</c:v>
                </c:pt>
                <c:pt idx="7" formatCode="#,##0">
                  <c:v>312541</c:v>
                </c:pt>
                <c:pt idx="8" formatCode="#,##0">
                  <c:v>336086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AD-4647-A49F-0708CC346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815360"/>
        <c:axId val="160780288"/>
      </c:lineChart>
      <c:catAx>
        <c:axId val="16081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780288"/>
        <c:crosses val="autoZero"/>
        <c:auto val="1"/>
        <c:lblAlgn val="ctr"/>
        <c:lblOffset val="100"/>
        <c:noMultiLvlLbl val="0"/>
      </c:catAx>
      <c:valAx>
        <c:axId val="16078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81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0.71669</cdr:x>
      <cdr:y>0.09444</cdr:y>
    </cdr:from>
    <cdr:to>
      <cdr:x>0.90013</cdr:x>
      <cdr:y>0.29669</cdr:y>
    </cdr:to>
    <cdr:sp macro="" textlink="">
      <cdr:nvSpPr>
        <cdr:cNvPr id="2" name="Text Box 5"/>
        <cdr:cNvSpPr txBox="1"/>
      </cdr:nvSpPr>
      <cdr:spPr>
        <a:xfrm xmlns:a="http://schemas.openxmlformats.org/drawingml/2006/main">
          <a:off x="5930291" y="424043"/>
          <a:ext cx="1517887" cy="9081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marL="0" marR="0" algn="ctr">
            <a:lnSpc>
              <a:spcPct val="107000"/>
            </a:lnSpc>
            <a:spcBef>
              <a:spcPts val="0"/>
            </a:spcBef>
            <a:spcAft>
              <a:spcPts val="0"/>
            </a:spcAft>
          </a:pPr>
          <a:r>
            <a:rPr lang="en-US" sz="1600" b="1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Paper</a:t>
          </a:r>
          <a:r>
            <a:rPr lang="en-US" sz="1600" b="1" baseline="0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pPr marL="0" marR="0" algn="ctr">
            <a:lnSpc>
              <a:spcPct val="107000"/>
            </a:lnSpc>
            <a:spcBef>
              <a:spcPts val="0"/>
            </a:spcBef>
            <a:spcAft>
              <a:spcPts val="0"/>
            </a:spcAft>
          </a:pPr>
          <a:r>
            <a:rPr lang="en-US" sz="1600" b="1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25%</a:t>
          </a:r>
          <a:endParaRPr lang="en-US" sz="1600" b="1" dirty="0">
            <a:solidFill>
              <a:schemeClr val="accent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0.74023</cdr:x>
      <cdr:y>0.53463</cdr:y>
    </cdr:from>
    <cdr:to>
      <cdr:x>0.92367</cdr:x>
      <cdr:y>0.76886</cdr:y>
    </cdr:to>
    <cdr:sp macro="" textlink="">
      <cdr:nvSpPr>
        <cdr:cNvPr id="3" name="Text Box 5"/>
        <cdr:cNvSpPr txBox="1"/>
      </cdr:nvSpPr>
      <cdr:spPr>
        <a:xfrm xmlns:a="http://schemas.openxmlformats.org/drawingml/2006/main">
          <a:off x="6125108" y="2400629"/>
          <a:ext cx="1517887" cy="10517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algn="ctr">
            <a:lnSpc>
              <a:spcPct val="107000"/>
            </a:lnSpc>
            <a:spcBef>
              <a:spcPts val="0"/>
            </a:spcBef>
            <a:spcAft>
              <a:spcPts val="0"/>
            </a:spcAft>
          </a:pPr>
          <a:r>
            <a:rPr lang="en-US" sz="1600" b="1" baseline="0" dirty="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Plastics  </a:t>
          </a:r>
        </a:p>
        <a:p xmlns:a="http://schemas.openxmlformats.org/drawingml/2006/main">
          <a:pPr marL="0" marR="0" algn="ctr">
            <a:lnSpc>
              <a:spcPct val="107000"/>
            </a:lnSpc>
            <a:spcBef>
              <a:spcPts val="0"/>
            </a:spcBef>
            <a:spcAft>
              <a:spcPts val="0"/>
            </a:spcAft>
          </a:pPr>
          <a:r>
            <a:rPr lang="en-US" sz="1600" b="1" dirty="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8%</a:t>
          </a:r>
          <a:endParaRPr lang="en-US" sz="1600" b="1" dirty="0">
            <a:solidFill>
              <a:schemeClr val="accent2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0.13272</cdr:x>
      <cdr:y>0.73002</cdr:y>
    </cdr:from>
    <cdr:to>
      <cdr:x>0.31616</cdr:x>
      <cdr:y>0.93228</cdr:y>
    </cdr:to>
    <cdr:sp macro="" textlink="">
      <cdr:nvSpPr>
        <cdr:cNvPr id="4" name="Text Box 5"/>
        <cdr:cNvSpPr txBox="1"/>
      </cdr:nvSpPr>
      <cdr:spPr>
        <a:xfrm xmlns:a="http://schemas.openxmlformats.org/drawingml/2006/main">
          <a:off x="1098198" y="3277970"/>
          <a:ext cx="1517888" cy="9081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algn="ctr">
            <a:lnSpc>
              <a:spcPct val="107000"/>
            </a:lnSpc>
            <a:spcBef>
              <a:spcPts val="0"/>
            </a:spcBef>
            <a:spcAft>
              <a:spcPts val="0"/>
            </a:spcAft>
          </a:pPr>
          <a:r>
            <a:rPr lang="en-US" sz="1600" b="1" baseline="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Organics   </a:t>
          </a:r>
        </a:p>
        <a:p xmlns:a="http://schemas.openxmlformats.org/drawingml/2006/main">
          <a:pPr marL="0" marR="0" algn="ctr">
            <a:lnSpc>
              <a:spcPct val="107000"/>
            </a:lnSpc>
            <a:spcBef>
              <a:spcPts val="0"/>
            </a:spcBef>
            <a:spcAft>
              <a:spcPts val="0"/>
            </a:spcAft>
          </a:pPr>
          <a:r>
            <a:rPr lang="en-US" sz="1600" b="1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42%</a:t>
          </a:r>
          <a:endParaRPr lang="en-US" sz="1600" b="1" dirty="0">
            <a:solidFill>
              <a:schemeClr val="bg1">
                <a:lumMod val="50000"/>
              </a:scheme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0.06933</cdr:x>
      <cdr:y>0.37296</cdr:y>
    </cdr:from>
    <cdr:to>
      <cdr:x>0.25277</cdr:x>
      <cdr:y>0.5752</cdr:y>
    </cdr:to>
    <cdr:sp macro="" textlink="">
      <cdr:nvSpPr>
        <cdr:cNvPr id="6" name="Text Box 5"/>
        <cdr:cNvSpPr txBox="1"/>
      </cdr:nvSpPr>
      <cdr:spPr>
        <a:xfrm xmlns:a="http://schemas.openxmlformats.org/drawingml/2006/main">
          <a:off x="573658" y="1674661"/>
          <a:ext cx="1517887" cy="9081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algn="ctr">
            <a:lnSpc>
              <a:spcPct val="107000"/>
            </a:lnSpc>
            <a:spcBef>
              <a:spcPts val="0"/>
            </a:spcBef>
            <a:spcAft>
              <a:spcPts val="0"/>
            </a:spcAft>
          </a:pPr>
          <a:r>
            <a:rPr lang="en-US" sz="1600" b="1" baseline="0" dirty="0">
              <a:solidFill>
                <a:srgbClr val="FFC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Glass   </a:t>
          </a:r>
        </a:p>
        <a:p xmlns:a="http://schemas.openxmlformats.org/drawingml/2006/main">
          <a:pPr marL="0" marR="0" algn="ctr">
            <a:lnSpc>
              <a:spcPct val="107000"/>
            </a:lnSpc>
            <a:spcBef>
              <a:spcPts val="0"/>
            </a:spcBef>
            <a:spcAft>
              <a:spcPts val="0"/>
            </a:spcAft>
          </a:pPr>
          <a:r>
            <a:rPr lang="en-US" sz="1600" b="1" dirty="0">
              <a:solidFill>
                <a:srgbClr val="FFC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2%</a:t>
          </a:r>
          <a:endParaRPr lang="en-US" sz="1600" b="1" dirty="0">
            <a:solidFill>
              <a:srgbClr val="FFC000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0.08924</cdr:x>
      <cdr:y>0.21399</cdr:y>
    </cdr:from>
    <cdr:to>
      <cdr:x>0.24407</cdr:x>
      <cdr:y>0.36645</cdr:y>
    </cdr:to>
    <cdr:sp macro="" textlink="">
      <cdr:nvSpPr>
        <cdr:cNvPr id="7" name="Text Box 1"/>
        <cdr:cNvSpPr txBox="1"/>
      </cdr:nvSpPr>
      <cdr:spPr>
        <a:xfrm xmlns:a="http://schemas.openxmlformats.org/drawingml/2006/main">
          <a:off x="738434" y="960855"/>
          <a:ext cx="1281152" cy="6845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algn="ctr">
            <a:lnSpc>
              <a:spcPct val="107000"/>
            </a:lnSpc>
            <a:spcBef>
              <a:spcPts val="0"/>
            </a:spcBef>
            <a:spcAft>
              <a:spcPts val="0"/>
            </a:spcAft>
          </a:pPr>
          <a:r>
            <a:rPr lang="en-US" sz="1600" b="1" baseline="0" dirty="0">
              <a:solidFill>
                <a:schemeClr val="accent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Metals   </a:t>
          </a:r>
        </a:p>
        <a:p xmlns:a="http://schemas.openxmlformats.org/drawingml/2006/main">
          <a:pPr marL="0" marR="0" algn="ctr">
            <a:lnSpc>
              <a:spcPct val="107000"/>
            </a:lnSpc>
            <a:spcBef>
              <a:spcPts val="0"/>
            </a:spcBef>
            <a:spcAft>
              <a:spcPts val="0"/>
            </a:spcAft>
          </a:pPr>
          <a:r>
            <a:rPr lang="en-US" sz="1600" b="1" dirty="0">
              <a:solidFill>
                <a:schemeClr val="accent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7%</a:t>
          </a:r>
          <a:endParaRPr lang="en-US" sz="1600" b="1" dirty="0">
            <a:solidFill>
              <a:schemeClr val="accent5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0.15902</cdr:x>
      <cdr:y>0</cdr:y>
    </cdr:from>
    <cdr:to>
      <cdr:x>0.32428</cdr:x>
      <cdr:y>0.16406</cdr:y>
    </cdr:to>
    <cdr:sp macro="" textlink="">
      <cdr:nvSpPr>
        <cdr:cNvPr id="11" name="Text Box 10"/>
        <cdr:cNvSpPr txBox="1"/>
      </cdr:nvSpPr>
      <cdr:spPr>
        <a:xfrm xmlns:a="http://schemas.openxmlformats.org/drawingml/2006/main">
          <a:off x="1315861" y="0"/>
          <a:ext cx="1367455" cy="7366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Other Inorganics</a:t>
          </a:r>
        </a:p>
        <a:p xmlns:a="http://schemas.openxmlformats.org/drawingml/2006/main">
          <a:pPr algn="ctr"/>
          <a:r>
            <a:rPr lang="en-US" sz="16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12%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191EA6-F405-4916-B407-21D50B6B0A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603856-8FF9-4DB0-B17A-5C9CC8774E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18ED78-ACDC-4ED0-81C9-786522E0904D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925F91-F234-4EF3-A539-A7FD8DA148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0955D-01C1-4BC9-8F4C-1E46B7F1D0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214B7F9-A012-46DC-9DC3-66D2EF111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50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05C53-629D-44FB-B82D-29C981176F34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6115E-DEC1-48C4-9823-B0D6B3859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88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2FE69-D390-4683-8630-D90327EA1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EF90EC-25A6-48D0-A5AC-7D666CF5A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659E9-55ED-47CC-906F-2619D3B7F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E562-8F75-4083-9E17-0E7D1D6928F9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AAC00-16B8-4D34-B735-12FA6F19D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42FE-0BE6-4198-B819-C97B4DBCB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71C1-1075-4D04-A670-8605C5109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9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0353C-8E52-4093-A8CE-B36A013C9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E9994-C817-4D89-8854-1B4E322B60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91458-8767-4550-A5EE-C6636D058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E562-8F75-4083-9E17-0E7D1D6928F9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A5708-B5C6-440B-BC95-7C9E697DA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4BEE7-D622-4C92-84DC-5E905A570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71C1-1075-4D04-A670-8605C5109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7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FE85-8B58-4693-A637-27BD7FB0CE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FC704B-ED76-4A0C-AA33-0E24E6A8D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ECF12-0A9F-4E35-B503-121A689C5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E562-8F75-4083-9E17-0E7D1D6928F9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D4B78-97E3-406C-9F4A-CD3F54556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FB8FE-ED54-45AD-A9D7-B522BB79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71C1-1075-4D04-A670-8605C5109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46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AE9EB-DDD8-4F07-BC1E-5AB110DB4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CAC52-8CF9-474E-9BF1-6A4D1294B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B453A-11FC-4827-BB0B-860BEF27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E562-8F75-4083-9E17-0E7D1D6928F9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FBB5F-CD8C-4BFD-8ED8-76F6C3D05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CD9D4-5A48-4A3F-9CB5-C6F1BCE99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71C1-1075-4D04-A670-8605C5109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7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B2FB1-0E1E-417F-BC3F-7AB01BFB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91C94-F7CF-423C-909B-5BB9A4BF2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59D41-7A7C-44F7-8284-8A36EE7F1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E562-8F75-4083-9E17-0E7D1D6928F9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B5754-BE83-4DAF-8965-EBAE12FDB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5D9BB-5D42-47D6-8176-C3F98D15A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71C1-1075-4D04-A670-8605C5109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3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7AB2A-2D89-40A0-8AEE-3809AA4FB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9E501-1EAB-4EA1-B2BA-67ECE8A61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76411-C758-41C5-B156-E11A5A554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F88D6-3A66-4A59-9062-8D511CE5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E562-8F75-4083-9E17-0E7D1D6928F9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2B603-D55E-4057-BA92-58ABCBAD4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C4EF5-CE64-47B0-8C81-520F9AD01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71C1-1075-4D04-A670-8605C5109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00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919A2-FD9F-4B95-8193-332F559B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382DF-55E0-45C9-9DB6-A0489C552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FE60A-9BE2-40AB-B689-AF2B63FEF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2B491F-5E64-49B4-92ED-B313653D2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E96C29-AA12-477C-87F6-A2D2244201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E3F30A-6826-4F0B-A23D-12D4ED7FD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E562-8F75-4083-9E17-0E7D1D6928F9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228E90-B783-47B3-8084-826E0EAB2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9E101B-50E0-451A-836B-9B94B9D18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71C1-1075-4D04-A670-8605C5109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7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56E99-C494-42A0-A1A2-72A65C9F3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0FFAAA-1A04-4C3A-B3A7-8433AB78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E562-8F75-4083-9E17-0E7D1D6928F9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E5861E-554A-4F2B-8172-25D44985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34744-99FC-4E92-960F-3C4A1429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71C1-1075-4D04-A670-8605C5109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92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AB3CE3-428A-4B89-8752-1AEF7A89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E562-8F75-4083-9E17-0E7D1D6928F9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056CB6-08E9-4264-8074-C1A0FABF0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42CC1-E5BB-4C43-A241-40996E8A1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71C1-1075-4D04-A670-8605C5109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C8F41-17CE-4875-8AE7-8BC251B5C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17210-118C-4D47-BCB7-A9C532851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F8816F-F9B8-4B84-9724-BE36B5C06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E766E-7B75-4B05-8C94-C53E987E1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E562-8F75-4083-9E17-0E7D1D6928F9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009F7-2987-4492-A22F-8F4CB8AAB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BC4CE-4FD0-46EF-AAB3-A327A0CD8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71C1-1075-4D04-A670-8605C5109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3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9CC35-D4B4-44BD-BD24-8810804B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5FEE10-2D1A-4601-B2DD-21667B9915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C7EE8A-1BAF-4AB7-B3EF-ADE097545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6AC6F-6AF2-4791-95A7-36BE185B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E562-8F75-4083-9E17-0E7D1D6928F9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5AB74-2034-47AB-8951-FED55B1C9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6270C-1E86-4B46-B783-D10E64445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71C1-1075-4D04-A670-8605C5109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0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5ADA32-ABD5-4670-8205-7878E972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C9253-DDD2-4BFA-999F-C2B67F30F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3E91B-CAE0-466C-B649-40D132D17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EE562-8F75-4083-9E17-0E7D1D6928F9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A88E9-FA5F-4293-BBC1-B1FB59D3C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84982-1FEC-4F79-9797-539E04770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571C1-1075-4D04-A670-8605C5109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tif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tiff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 descr="JRMA New Logo.jpg">
            <a:extLst>
              <a:ext uri="{FF2B5EF4-FFF2-40B4-BE49-F238E27FC236}">
                <a16:creationId xmlns:a16="http://schemas.microsoft.com/office/drawing/2014/main" id="{4478653C-0C81-408C-94FE-F4D450A3D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5867400"/>
            <a:ext cx="739952" cy="762000"/>
          </a:xfrm>
          <a:prstGeom prst="rect">
            <a:avLst/>
          </a:prstGeom>
        </p:spPr>
      </p:pic>
      <p:pic>
        <p:nvPicPr>
          <p:cNvPr id="15" name="Picture 14" descr="GBB_logo_client_RGBcolor.jpg">
            <a:extLst>
              <a:ext uri="{FF2B5EF4-FFF2-40B4-BE49-F238E27FC236}">
                <a16:creationId xmlns:a16="http://schemas.microsoft.com/office/drawing/2014/main" id="{0CA3F45D-42B1-40D2-9303-693176A10BA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5715000"/>
            <a:ext cx="794158" cy="10065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398351-D229-4EF4-BE7E-27273913D5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5831099"/>
            <a:ext cx="636351" cy="776688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081D9C66-98CC-4749-8FB4-CABF2208B9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5848" y="3196062"/>
            <a:ext cx="2400301" cy="267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95B67D8D-0309-4F05-87B6-924192F9A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647" y="3361271"/>
            <a:ext cx="4106454" cy="217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5B83448-1F43-43BE-BE12-D2EA706AE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2787" y="3187247"/>
            <a:ext cx="2950667" cy="192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ECD18A92-8A6B-4F61-928F-EEDE9DB47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7332" y="5186871"/>
            <a:ext cx="2950668" cy="155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8A2735A9-9CBF-40F1-9083-A8FEA2528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5867400"/>
            <a:ext cx="685800" cy="69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D1FEF0A-2036-4748-A9BC-BEE7F958CE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100" y="6009975"/>
            <a:ext cx="2400300" cy="597811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13E4004D-2A21-43B5-AA25-004747DE7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318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Image result for deschutes County">
            <a:extLst>
              <a:ext uri="{FF2B5EF4-FFF2-40B4-BE49-F238E27FC236}">
                <a16:creationId xmlns:a16="http://schemas.microsoft.com/office/drawing/2014/main" id="{43B0066A-DE67-410E-82FC-9A6CEF4FA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5" y="506054"/>
            <a:ext cx="2555440" cy="233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802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1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" y="12532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2537254" y="429393"/>
            <a:ext cx="7982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Issues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3F7F64-5E36-4737-B765-2872C456DC3C}"/>
              </a:ext>
            </a:extLst>
          </p:cNvPr>
          <p:cNvSpPr txBox="1"/>
          <p:nvPr/>
        </p:nvSpPr>
        <p:spPr>
          <a:xfrm>
            <a:off x="2333367" y="2444001"/>
            <a:ext cx="8390237" cy="35394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recovery rate is 33%. New goal is 45% by 2025.</a:t>
            </a:r>
          </a:p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buFont typeface="+mj-lt"/>
              <a:buAutoNum type="arabicPeriod" startAt="2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 impacts based off the current collection services, considering the growth in population. </a:t>
            </a:r>
          </a:p>
          <a:p>
            <a:pPr marL="342900" lvl="0" indent="-342900">
              <a:buFont typeface="+mj-lt"/>
              <a:buAutoNum type="arabicPeriod" startAt="2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2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strategies to extend the site life of Knott Landfill?</a:t>
            </a:r>
          </a:p>
        </p:txBody>
      </p:sp>
    </p:spTree>
    <p:extLst>
      <p:ext uri="{BB962C8B-B14F-4D97-AF65-F5344CB8AC3E}">
        <p14:creationId xmlns:p14="http://schemas.microsoft.com/office/powerpoint/2010/main" val="4058130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1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" y="12532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2537254" y="429393"/>
            <a:ext cx="7982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Issues (Cont.)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E116AA-88E8-434E-8E9C-23448FCC30AA}"/>
              </a:ext>
            </a:extLst>
          </p:cNvPr>
          <p:cNvSpPr txBox="1"/>
          <p:nvPr/>
        </p:nvSpPr>
        <p:spPr>
          <a:xfrm>
            <a:off x="1851452" y="2413292"/>
            <a:ext cx="8489091" cy="34163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 startAt="4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there proven and reliable technologies that would reduce the County’s dependency on landfill disposal?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buFont typeface="+mj-lt"/>
              <a:buAutoNum type="arabicPeriod" startAt="5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the best approach for providing for reliable and cost effective long-term disposal capacity?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buFont typeface="+mj-lt"/>
              <a:buAutoNum type="arabicPeriod" startAt="6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investments/ improvements are needed at the County’s transfer station to address the long-term system needs and to provide convenient cost-effective services? </a:t>
            </a:r>
          </a:p>
        </p:txBody>
      </p:sp>
    </p:spTree>
    <p:extLst>
      <p:ext uri="{BB962C8B-B14F-4D97-AF65-F5344CB8AC3E}">
        <p14:creationId xmlns:p14="http://schemas.microsoft.com/office/powerpoint/2010/main" val="1668873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1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" y="12532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2537254" y="429393"/>
            <a:ext cx="7982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Issues (Cont.)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C69670-14BD-47C3-A7D9-B94CCFEAC27F}"/>
              </a:ext>
            </a:extLst>
          </p:cNvPr>
          <p:cNvSpPr txBox="1"/>
          <p:nvPr/>
        </p:nvSpPr>
        <p:spPr>
          <a:xfrm>
            <a:off x="2117124" y="1938375"/>
            <a:ext cx="8402595" cy="52629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 startAt="7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the best approach to optimize the extraction and utilization of landfill gas generated at the Knott Landfill.?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457200" lvl="0" indent="-457200">
              <a:buFont typeface="+mj-lt"/>
              <a:buAutoNum type="arabicPeriod" startAt="8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the best approach for funding the capital improvements required to meet the future solid waste system needs?</a:t>
            </a:r>
          </a:p>
          <a:p>
            <a:pPr marL="457200" lvl="0" indent="-457200">
              <a:buFont typeface="+mj-lt"/>
              <a:buAutoNum type="arabicPeriod" startAt="8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 startAt="8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Consider regional approaches to provide cost effective services that benefit the greater central Oregon region. </a:t>
            </a:r>
          </a:p>
          <a:p>
            <a:pPr marL="457200" lvl="0" indent="-457200">
              <a:buFont typeface="+mj-lt"/>
              <a:buAutoNum type="arabicPeriod" startAt="8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8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the timeline/ schedule when critical investments     in the solid waste system.</a:t>
            </a:r>
          </a:p>
          <a:p>
            <a:pPr marL="457200" lvl="0" indent="-457200">
              <a:buFont typeface="+mj-lt"/>
              <a:buAutoNum type="arabicPeriod" startAt="8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55667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1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" y="12532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2537254" y="429393"/>
            <a:ext cx="7982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Authority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46B1ED-0D64-4548-8C97-F5A405AD71CE}"/>
              </a:ext>
            </a:extLst>
          </p:cNvPr>
          <p:cNvSpPr txBox="1"/>
          <p:nvPr/>
        </p:nvSpPr>
        <p:spPr>
          <a:xfrm>
            <a:off x="675517" y="1938375"/>
            <a:ext cx="113831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Under ORS 459 – Cities and Counties have similar requirements to ensure basic services for collection. Recycling and disposal services are provided to all residences and businesses.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Predominant method of providing collection is through franchises or licensing.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Disposal sites are either owned by public or contracted with private.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State supports local government coordination (ORS 459.065)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Prepare SWMP’s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Joint Implementation of facilities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Related to new landfill (ORS 459.017)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local government prepares SWMP that identifies need for a landfill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State will work local government to site permit and implement a new landfill disposal site.  </a:t>
            </a:r>
          </a:p>
        </p:txBody>
      </p:sp>
    </p:spTree>
    <p:extLst>
      <p:ext uri="{BB962C8B-B14F-4D97-AF65-F5344CB8AC3E}">
        <p14:creationId xmlns:p14="http://schemas.microsoft.com/office/powerpoint/2010/main" val="2364311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1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" y="12532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2537254" y="429393"/>
            <a:ext cx="7982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Organization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B83C5428-A773-4D6A-9EA3-EFE0BD709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7"/>
          <a:stretch>
            <a:fillRect/>
          </a:stretch>
        </p:blipFill>
        <p:spPr bwMode="auto">
          <a:xfrm>
            <a:off x="2141838" y="1820746"/>
            <a:ext cx="7978346" cy="503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908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1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" y="12532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2537254" y="429393"/>
            <a:ext cx="7982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2 - Background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E000CA-06F1-4D87-A8E0-C7164088D6EE}"/>
              </a:ext>
            </a:extLst>
          </p:cNvPr>
          <p:cNvSpPr txBox="1"/>
          <p:nvPr/>
        </p:nvSpPr>
        <p:spPr>
          <a:xfrm>
            <a:off x="2224216" y="2458995"/>
            <a:ext cx="98483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Characteristics of the Planning Area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Transfer Stations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Historical Data</a:t>
            </a:r>
          </a:p>
        </p:txBody>
      </p:sp>
    </p:spTree>
    <p:extLst>
      <p:ext uri="{BB962C8B-B14F-4D97-AF65-F5344CB8AC3E}">
        <p14:creationId xmlns:p14="http://schemas.microsoft.com/office/powerpoint/2010/main" val="369813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1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" y="12532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2537254" y="429393"/>
            <a:ext cx="7982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2 - Background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1EF5147-AF02-4583-832D-BA2F7906A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094977"/>
              </p:ext>
            </p:extLst>
          </p:nvPr>
        </p:nvGraphicFramePr>
        <p:xfrm>
          <a:off x="2064263" y="2563614"/>
          <a:ext cx="8063470" cy="359884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31735">
                  <a:extLst>
                    <a:ext uri="{9D8B030D-6E8A-4147-A177-3AD203B41FA5}">
                      <a16:colId xmlns:a16="http://schemas.microsoft.com/office/drawing/2014/main" val="2111210315"/>
                    </a:ext>
                  </a:extLst>
                </a:gridCol>
                <a:gridCol w="4031735">
                  <a:extLst>
                    <a:ext uri="{9D8B030D-6E8A-4147-A177-3AD203B41FA5}">
                      <a16:colId xmlns:a16="http://schemas.microsoft.com/office/drawing/2014/main" val="2013768717"/>
                    </a:ext>
                  </a:extLst>
                </a:gridCol>
              </a:tblGrid>
              <a:tr h="580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Jurisdiction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778127"/>
                  </a:ext>
                </a:extLst>
              </a:tr>
              <a:tr h="50306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0039622"/>
                  </a:ext>
                </a:extLst>
              </a:tr>
              <a:tr h="50306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Redmond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27,595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1430849"/>
                  </a:ext>
                </a:extLst>
              </a:tr>
              <a:tr h="50306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6690053"/>
                  </a:ext>
                </a:extLst>
              </a:tr>
              <a:tr h="50306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5821235"/>
                  </a:ext>
                </a:extLst>
              </a:tr>
              <a:tr h="50306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Un-incorporated Cities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66,147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3392702"/>
                  </a:ext>
                </a:extLst>
              </a:tr>
              <a:tr h="50306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181,307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4820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969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1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" y="12532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2537254" y="429393"/>
            <a:ext cx="79824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Annual Solid Waste Generation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8217A3-7D74-47C9-83C4-6E34A549A6F5}"/>
              </a:ext>
            </a:extLst>
          </p:cNvPr>
          <p:cNvSpPr txBox="1"/>
          <p:nvPr/>
        </p:nvSpPr>
        <p:spPr>
          <a:xfrm>
            <a:off x="3195847" y="2117558"/>
            <a:ext cx="6108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Solid Waste Tons Per Year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06903F2-B0B1-47BF-B0F0-EA4B6EEE0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792342"/>
              </p:ext>
            </p:extLst>
          </p:nvPr>
        </p:nvGraphicFramePr>
        <p:xfrm>
          <a:off x="1298415" y="2820490"/>
          <a:ext cx="10069801" cy="291657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878229">
                  <a:extLst>
                    <a:ext uri="{9D8B030D-6E8A-4147-A177-3AD203B41FA5}">
                      <a16:colId xmlns:a16="http://schemas.microsoft.com/office/drawing/2014/main" val="3158511165"/>
                    </a:ext>
                  </a:extLst>
                </a:gridCol>
                <a:gridCol w="1149179">
                  <a:extLst>
                    <a:ext uri="{9D8B030D-6E8A-4147-A177-3AD203B41FA5}">
                      <a16:colId xmlns:a16="http://schemas.microsoft.com/office/drawing/2014/main" val="3819091088"/>
                    </a:ext>
                  </a:extLst>
                </a:gridCol>
                <a:gridCol w="1173892">
                  <a:extLst>
                    <a:ext uri="{9D8B030D-6E8A-4147-A177-3AD203B41FA5}">
                      <a16:colId xmlns:a16="http://schemas.microsoft.com/office/drawing/2014/main" val="4292173054"/>
                    </a:ext>
                  </a:extLst>
                </a:gridCol>
                <a:gridCol w="1161535">
                  <a:extLst>
                    <a:ext uri="{9D8B030D-6E8A-4147-A177-3AD203B41FA5}">
                      <a16:colId xmlns:a16="http://schemas.microsoft.com/office/drawing/2014/main" val="2468330559"/>
                    </a:ext>
                  </a:extLst>
                </a:gridCol>
                <a:gridCol w="1210962">
                  <a:extLst>
                    <a:ext uri="{9D8B030D-6E8A-4147-A177-3AD203B41FA5}">
                      <a16:colId xmlns:a16="http://schemas.microsoft.com/office/drawing/2014/main" val="319119861"/>
                    </a:ext>
                  </a:extLst>
                </a:gridCol>
                <a:gridCol w="1149178">
                  <a:extLst>
                    <a:ext uri="{9D8B030D-6E8A-4147-A177-3AD203B41FA5}">
                      <a16:colId xmlns:a16="http://schemas.microsoft.com/office/drawing/2014/main" val="3480602190"/>
                    </a:ext>
                  </a:extLst>
                </a:gridCol>
                <a:gridCol w="1186249">
                  <a:extLst>
                    <a:ext uri="{9D8B030D-6E8A-4147-A177-3AD203B41FA5}">
                      <a16:colId xmlns:a16="http://schemas.microsoft.com/office/drawing/2014/main" val="1610710795"/>
                    </a:ext>
                  </a:extLst>
                </a:gridCol>
                <a:gridCol w="1160577">
                  <a:extLst>
                    <a:ext uri="{9D8B030D-6E8A-4147-A177-3AD203B41FA5}">
                      <a16:colId xmlns:a16="http://schemas.microsoft.com/office/drawing/2014/main" val="3306923984"/>
                    </a:ext>
                  </a:extLst>
                </a:gridCol>
              </a:tblGrid>
              <a:tr h="7291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2000" dirty="0">
                          <a:effectLst/>
                        </a:rPr>
                        <a:t>Total Solid Waste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2000" dirty="0">
                          <a:effectLst/>
                        </a:rPr>
                        <a:t>2010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2000">
                          <a:effectLst/>
                        </a:rPr>
                        <a:t>2011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2000">
                          <a:effectLst/>
                        </a:rPr>
                        <a:t>2012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2000">
                          <a:effectLst/>
                        </a:rPr>
                        <a:t>2013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2000">
                          <a:effectLst/>
                        </a:rPr>
                        <a:t>2014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2000">
                          <a:effectLst/>
                        </a:rPr>
                        <a:t>2015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2000">
                          <a:effectLst/>
                        </a:rPr>
                        <a:t>2016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6320792"/>
                  </a:ext>
                </a:extLst>
              </a:tr>
              <a:tr h="7291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Generated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177,107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185,386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185,676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193,744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203,921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227,333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240,844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622910"/>
                  </a:ext>
                </a:extLst>
              </a:tr>
              <a:tr h="7291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Disposed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115,030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112,751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113,611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119,682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130,956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143,952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161,087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3601423"/>
                  </a:ext>
                </a:extLst>
              </a:tr>
              <a:tr h="7291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Recovered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62,077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72,635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72,065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74,062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72,965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83,381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79,757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2782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430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1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" y="12532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2537254" y="429393"/>
            <a:ext cx="79824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Annual Solid Waste Generation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631442-1D67-46B9-B38B-91C92F89D172}"/>
              </a:ext>
            </a:extLst>
          </p:cNvPr>
          <p:cNvSpPr txBox="1"/>
          <p:nvPr/>
        </p:nvSpPr>
        <p:spPr>
          <a:xfrm>
            <a:off x="3041711" y="1878004"/>
            <a:ext cx="6108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Solid Waste Tons Per Year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80DB8C2-3D69-4B61-976F-59DB79739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4856569"/>
              </p:ext>
            </p:extLst>
          </p:nvPr>
        </p:nvGraphicFramePr>
        <p:xfrm>
          <a:off x="2481647" y="2278114"/>
          <a:ext cx="7228702" cy="4477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2479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1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" y="12532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2537254" y="429393"/>
            <a:ext cx="7982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2 – Solid Waste System</a:t>
            </a:r>
          </a:p>
        </p:txBody>
      </p:sp>
      <p:pic>
        <p:nvPicPr>
          <p:cNvPr id="11" name="Picture 2" descr="Deschutes County Solid Waste System GraphicR2">
            <a:extLst>
              <a:ext uri="{FF2B5EF4-FFF2-40B4-BE49-F238E27FC236}">
                <a16:creationId xmlns:a16="http://schemas.microsoft.com/office/drawing/2014/main" id="{F8FCD2F6-756A-46B1-8B6D-E65D08318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9677" r="13167"/>
          <a:stretch>
            <a:fillRect/>
          </a:stretch>
        </p:blipFill>
        <p:spPr bwMode="auto">
          <a:xfrm>
            <a:off x="1618735" y="1800807"/>
            <a:ext cx="9238737" cy="505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122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1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" y="12532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2537254" y="429393"/>
            <a:ext cx="7982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SWMP Planning Process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5506B6-83F0-494F-B7C1-B2A478E56323}"/>
              </a:ext>
            </a:extLst>
          </p:cNvPr>
          <p:cNvSpPr/>
          <p:nvPr/>
        </p:nvSpPr>
        <p:spPr>
          <a:xfrm>
            <a:off x="2215981" y="1636067"/>
            <a:ext cx="845201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Introductions - Project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Overview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Department of Solid Waste Operations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SWAC Participation 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Site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Tour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 – Introduction to SWMP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Chapter 2 – Existing Conditions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Questions/Comments/Issues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Next meeting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2BD455-BBD8-41B5-A9C0-C4D135963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59" y="3850346"/>
            <a:ext cx="4527838" cy="30336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398658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1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" y="12532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2537254" y="429393"/>
            <a:ext cx="7982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Stations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9F49D7-A3E9-4D22-892B-65E051D4E59E}"/>
              </a:ext>
            </a:extLst>
          </p:cNvPr>
          <p:cNvSpPr txBox="1"/>
          <p:nvPr/>
        </p:nvSpPr>
        <p:spPr>
          <a:xfrm>
            <a:off x="3474199" y="1982949"/>
            <a:ext cx="6108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Transfer Station Locations</a:t>
            </a:r>
          </a:p>
        </p:txBody>
      </p:sp>
      <p:pic>
        <p:nvPicPr>
          <p:cNvPr id="13" name="Picture 2" descr="Deschutes TS Map">
            <a:extLst>
              <a:ext uri="{FF2B5EF4-FFF2-40B4-BE49-F238E27FC236}">
                <a16:creationId xmlns:a16="http://schemas.microsoft.com/office/drawing/2014/main" id="{E6148996-5194-4828-ADE0-D493EEBAC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629" y="2444614"/>
            <a:ext cx="8259371" cy="427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093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1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" y="12532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2537254" y="429393"/>
            <a:ext cx="7982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Stations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9F49D7-A3E9-4D22-892B-65E051D4E59E}"/>
              </a:ext>
            </a:extLst>
          </p:cNvPr>
          <p:cNvSpPr txBox="1"/>
          <p:nvPr/>
        </p:nvSpPr>
        <p:spPr>
          <a:xfrm>
            <a:off x="3474199" y="1982949"/>
            <a:ext cx="6108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Remote Transfer Station Tonnages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C913A2-2D2D-40D6-8476-0EB432E9F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194056"/>
              </p:ext>
            </p:extLst>
          </p:nvPr>
        </p:nvGraphicFramePr>
        <p:xfrm>
          <a:off x="1985963" y="2611114"/>
          <a:ext cx="8682038" cy="3975426"/>
        </p:xfrm>
        <a:graphic>
          <a:graphicData uri="http://schemas.openxmlformats.org/drawingml/2006/table">
            <a:tbl>
              <a:tblPr firstRow="1" firstCol="1" lastRow="1" bandRow="1" bandCol="1"/>
              <a:tblGrid>
                <a:gridCol w="2231786">
                  <a:extLst>
                    <a:ext uri="{9D8B030D-6E8A-4147-A177-3AD203B41FA5}">
                      <a16:colId xmlns:a16="http://schemas.microsoft.com/office/drawing/2014/main" val="4118475315"/>
                    </a:ext>
                  </a:extLst>
                </a:gridCol>
                <a:gridCol w="1075042">
                  <a:extLst>
                    <a:ext uri="{9D8B030D-6E8A-4147-A177-3AD203B41FA5}">
                      <a16:colId xmlns:a16="http://schemas.microsoft.com/office/drawing/2014/main" val="2691148418"/>
                    </a:ext>
                  </a:extLst>
                </a:gridCol>
                <a:gridCol w="1075042">
                  <a:extLst>
                    <a:ext uri="{9D8B030D-6E8A-4147-A177-3AD203B41FA5}">
                      <a16:colId xmlns:a16="http://schemas.microsoft.com/office/drawing/2014/main" val="1113104227"/>
                    </a:ext>
                  </a:extLst>
                </a:gridCol>
                <a:gridCol w="1075042">
                  <a:extLst>
                    <a:ext uri="{9D8B030D-6E8A-4147-A177-3AD203B41FA5}">
                      <a16:colId xmlns:a16="http://schemas.microsoft.com/office/drawing/2014/main" val="2663527389"/>
                    </a:ext>
                  </a:extLst>
                </a:gridCol>
                <a:gridCol w="1075042">
                  <a:extLst>
                    <a:ext uri="{9D8B030D-6E8A-4147-A177-3AD203B41FA5}">
                      <a16:colId xmlns:a16="http://schemas.microsoft.com/office/drawing/2014/main" val="987389561"/>
                    </a:ext>
                  </a:extLst>
                </a:gridCol>
                <a:gridCol w="1075042">
                  <a:extLst>
                    <a:ext uri="{9D8B030D-6E8A-4147-A177-3AD203B41FA5}">
                      <a16:colId xmlns:a16="http://schemas.microsoft.com/office/drawing/2014/main" val="644897270"/>
                    </a:ext>
                  </a:extLst>
                </a:gridCol>
                <a:gridCol w="1075042">
                  <a:extLst>
                    <a:ext uri="{9D8B030D-6E8A-4147-A177-3AD203B41FA5}">
                      <a16:colId xmlns:a16="http://schemas.microsoft.com/office/drawing/2014/main" val="3612664993"/>
                    </a:ext>
                  </a:extLst>
                </a:gridCol>
              </a:tblGrid>
              <a:tr h="65800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Transfer Station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Tons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Tons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Tons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Tons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Tons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Tons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973493"/>
                  </a:ext>
                </a:extLst>
              </a:tr>
              <a:tr h="38840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Negus 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21,825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23,510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25,444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28,502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31,309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34,948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8660846"/>
                  </a:ext>
                </a:extLst>
              </a:tr>
              <a:tr h="38840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Northwest 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3,166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2,965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3,037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3,429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3,738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3,630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270361"/>
                  </a:ext>
                </a:extLst>
              </a:tr>
              <a:tr h="38840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Southwest 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6,491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7,074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7,386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8,203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9,193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9,788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315947"/>
                  </a:ext>
                </a:extLst>
              </a:tr>
              <a:tr h="38840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Alfalfa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155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157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151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165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170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184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9935407"/>
                  </a:ext>
                </a:extLst>
              </a:tr>
              <a:tr h="6580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Subtotal Remote Transfer Station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31,637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33,706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36,018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40,299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44,410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48,550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647417"/>
                  </a:ext>
                </a:extLst>
              </a:tr>
              <a:tr h="329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0222098"/>
                  </a:ext>
                </a:extLst>
              </a:tr>
              <a:tr h="3884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Knott Landfill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22,838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25,349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25,444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28,501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31,509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45,020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151490"/>
                  </a:ext>
                </a:extLst>
              </a:tr>
              <a:tr h="3884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Transfer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54,475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59,055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61,462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68,800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75,919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93,570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862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321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1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" y="12532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2537254" y="429393"/>
            <a:ext cx="7982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Stations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9F49D7-A3E9-4D22-892B-65E051D4E59E}"/>
              </a:ext>
            </a:extLst>
          </p:cNvPr>
          <p:cNvSpPr txBox="1"/>
          <p:nvPr/>
        </p:nvSpPr>
        <p:spPr>
          <a:xfrm>
            <a:off x="3474199" y="1875115"/>
            <a:ext cx="6108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Yearly Transfer Station Tonnages</a:t>
            </a:r>
          </a:p>
        </p:txBody>
      </p:sp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D9A72AA9-0A07-4EC5-8BD4-F5C746214E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907301"/>
              </p:ext>
            </p:extLst>
          </p:nvPr>
        </p:nvGraphicFramePr>
        <p:xfrm>
          <a:off x="2537254" y="2336780"/>
          <a:ext cx="7449709" cy="4378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6799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1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" y="12532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2537254" y="429393"/>
            <a:ext cx="7982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Stations – Knott Landfill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0D72B1-70DC-4701-AA37-BD4926203F07}"/>
              </a:ext>
            </a:extLst>
          </p:cNvPr>
          <p:cNvSpPr txBox="1"/>
          <p:nvPr/>
        </p:nvSpPr>
        <p:spPr>
          <a:xfrm>
            <a:off x="2426041" y="2217725"/>
            <a:ext cx="7797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Deschutes County Tonnages to Disposal Operations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D403D9D-05C5-45E7-BC6F-32C70E5F0B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895781"/>
              </p:ext>
            </p:extLst>
          </p:nvPr>
        </p:nvGraphicFramePr>
        <p:xfrm>
          <a:off x="1334528" y="2883085"/>
          <a:ext cx="9980142" cy="2320423"/>
        </p:xfrm>
        <a:graphic>
          <a:graphicData uri="http://schemas.openxmlformats.org/drawingml/2006/table">
            <a:tbl>
              <a:tblPr firstRow="1" firstCol="1" lastRow="1" bandRow="1" bandCol="1">
                <a:tableStyleId>{5FD0F851-EC5A-4D38-B0AD-8093EC10F338}</a:tableStyleId>
              </a:tblPr>
              <a:tblGrid>
                <a:gridCol w="1570729">
                  <a:extLst>
                    <a:ext uri="{9D8B030D-6E8A-4147-A177-3AD203B41FA5}">
                      <a16:colId xmlns:a16="http://schemas.microsoft.com/office/drawing/2014/main" val="1951111292"/>
                    </a:ext>
                  </a:extLst>
                </a:gridCol>
                <a:gridCol w="1134415">
                  <a:extLst>
                    <a:ext uri="{9D8B030D-6E8A-4147-A177-3AD203B41FA5}">
                      <a16:colId xmlns:a16="http://schemas.microsoft.com/office/drawing/2014/main" val="1915635950"/>
                    </a:ext>
                  </a:extLst>
                </a:gridCol>
                <a:gridCol w="959892">
                  <a:extLst>
                    <a:ext uri="{9D8B030D-6E8A-4147-A177-3AD203B41FA5}">
                      <a16:colId xmlns:a16="http://schemas.microsoft.com/office/drawing/2014/main" val="2348743743"/>
                    </a:ext>
                  </a:extLst>
                </a:gridCol>
                <a:gridCol w="1134415">
                  <a:extLst>
                    <a:ext uri="{9D8B030D-6E8A-4147-A177-3AD203B41FA5}">
                      <a16:colId xmlns:a16="http://schemas.microsoft.com/office/drawing/2014/main" val="464196338"/>
                    </a:ext>
                  </a:extLst>
                </a:gridCol>
                <a:gridCol w="959892">
                  <a:extLst>
                    <a:ext uri="{9D8B030D-6E8A-4147-A177-3AD203B41FA5}">
                      <a16:colId xmlns:a16="http://schemas.microsoft.com/office/drawing/2014/main" val="2322527647"/>
                    </a:ext>
                  </a:extLst>
                </a:gridCol>
                <a:gridCol w="1047153">
                  <a:extLst>
                    <a:ext uri="{9D8B030D-6E8A-4147-A177-3AD203B41FA5}">
                      <a16:colId xmlns:a16="http://schemas.microsoft.com/office/drawing/2014/main" val="3402918306"/>
                    </a:ext>
                  </a:extLst>
                </a:gridCol>
                <a:gridCol w="1047153">
                  <a:extLst>
                    <a:ext uri="{9D8B030D-6E8A-4147-A177-3AD203B41FA5}">
                      <a16:colId xmlns:a16="http://schemas.microsoft.com/office/drawing/2014/main" val="2222484888"/>
                    </a:ext>
                  </a:extLst>
                </a:gridCol>
                <a:gridCol w="1047153">
                  <a:extLst>
                    <a:ext uri="{9D8B030D-6E8A-4147-A177-3AD203B41FA5}">
                      <a16:colId xmlns:a16="http://schemas.microsoft.com/office/drawing/2014/main" val="4171040913"/>
                    </a:ext>
                  </a:extLst>
                </a:gridCol>
                <a:gridCol w="1079340">
                  <a:extLst>
                    <a:ext uri="{9D8B030D-6E8A-4147-A177-3AD203B41FA5}">
                      <a16:colId xmlns:a16="http://schemas.microsoft.com/office/drawing/2014/main" val="1761207125"/>
                    </a:ext>
                  </a:extLst>
                </a:gridCol>
              </a:tblGrid>
              <a:tr h="7016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Knott Landfill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2017*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93263312"/>
                  </a:ext>
                </a:extLst>
              </a:tr>
              <a:tr h="9020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Annual Waste Disposed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114,307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110,528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112,859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119,269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130,615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144,981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161,081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181,320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5765381"/>
                  </a:ext>
                </a:extLst>
              </a:tr>
              <a:tr h="7166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% Change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(3.3%)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2.1%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5.7%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9.5%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11.0%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11.1%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11.4%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2687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869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1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" y="12532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2537254" y="429393"/>
            <a:ext cx="9177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 at Transfer Stations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4EAD50-4EF9-4C41-9C5F-4CFC592B7E0B}"/>
              </a:ext>
            </a:extLst>
          </p:cNvPr>
          <p:cNvSpPr txBox="1"/>
          <p:nvPr/>
        </p:nvSpPr>
        <p:spPr>
          <a:xfrm>
            <a:off x="1189980" y="1816449"/>
            <a:ext cx="9996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Annual Recycling Materials Recycled at Transfer Stations 2016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15D7B4C-C878-460F-BFD8-18AF5064D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302603"/>
              </p:ext>
            </p:extLst>
          </p:nvPr>
        </p:nvGraphicFramePr>
        <p:xfrm>
          <a:off x="1781617" y="2335874"/>
          <a:ext cx="8628761" cy="4271764"/>
        </p:xfrm>
        <a:graphic>
          <a:graphicData uri="http://schemas.openxmlformats.org/drawingml/2006/table">
            <a:tbl>
              <a:tblPr firstRow="1" firstCol="1" bandRow="1"/>
              <a:tblGrid>
                <a:gridCol w="2115543">
                  <a:extLst>
                    <a:ext uri="{9D8B030D-6E8A-4147-A177-3AD203B41FA5}">
                      <a16:colId xmlns:a16="http://schemas.microsoft.com/office/drawing/2014/main" val="2631715745"/>
                    </a:ext>
                  </a:extLst>
                </a:gridCol>
                <a:gridCol w="727665">
                  <a:extLst>
                    <a:ext uri="{9D8B030D-6E8A-4147-A177-3AD203B41FA5}">
                      <a16:colId xmlns:a16="http://schemas.microsoft.com/office/drawing/2014/main" val="3937995672"/>
                    </a:ext>
                  </a:extLst>
                </a:gridCol>
                <a:gridCol w="1022003">
                  <a:extLst>
                    <a:ext uri="{9D8B030D-6E8A-4147-A177-3AD203B41FA5}">
                      <a16:colId xmlns:a16="http://schemas.microsoft.com/office/drawing/2014/main" val="2351882464"/>
                    </a:ext>
                  </a:extLst>
                </a:gridCol>
                <a:gridCol w="1001562">
                  <a:extLst>
                    <a:ext uri="{9D8B030D-6E8A-4147-A177-3AD203B41FA5}">
                      <a16:colId xmlns:a16="http://schemas.microsoft.com/office/drawing/2014/main" val="2275176764"/>
                    </a:ext>
                  </a:extLst>
                </a:gridCol>
                <a:gridCol w="1320427">
                  <a:extLst>
                    <a:ext uri="{9D8B030D-6E8A-4147-A177-3AD203B41FA5}">
                      <a16:colId xmlns:a16="http://schemas.microsoft.com/office/drawing/2014/main" val="2799367053"/>
                    </a:ext>
                  </a:extLst>
                </a:gridCol>
                <a:gridCol w="1358240">
                  <a:extLst>
                    <a:ext uri="{9D8B030D-6E8A-4147-A177-3AD203B41FA5}">
                      <a16:colId xmlns:a16="http://schemas.microsoft.com/office/drawing/2014/main" val="1688412953"/>
                    </a:ext>
                  </a:extLst>
                </a:gridCol>
                <a:gridCol w="1083321">
                  <a:extLst>
                    <a:ext uri="{9D8B030D-6E8A-4147-A177-3AD203B41FA5}">
                      <a16:colId xmlns:a16="http://schemas.microsoft.com/office/drawing/2014/main" val="2549076034"/>
                    </a:ext>
                  </a:extLst>
                </a:gridCol>
              </a:tblGrid>
              <a:tr h="443180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Alfalfa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Knott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Negus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Northwest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Southwest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593354"/>
                  </a:ext>
                </a:extLst>
              </a:tr>
              <a:tr h="30776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Appliances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736244"/>
                  </a:ext>
                </a:extLst>
              </a:tr>
              <a:tr h="30776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Batteries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8982198"/>
                  </a:ext>
                </a:extLst>
              </a:tr>
              <a:tr h="30776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Cardboard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324005"/>
                  </a:ext>
                </a:extLst>
              </a:tr>
              <a:tr h="30776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Commingled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181127"/>
                  </a:ext>
                </a:extLst>
              </a:tr>
              <a:tr h="30776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Electronics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642950"/>
                  </a:ext>
                </a:extLst>
              </a:tr>
              <a:tr h="30776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Glass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408935"/>
                  </a:ext>
                </a:extLst>
              </a:tr>
              <a:tr h="30776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Hazardous Waste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462389"/>
                  </a:ext>
                </a:extLst>
              </a:tr>
              <a:tr h="30776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Motor Oil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571985"/>
                  </a:ext>
                </a:extLst>
              </a:tr>
              <a:tr h="30776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Scrap Metal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722753"/>
                  </a:ext>
                </a:extLst>
              </a:tr>
              <a:tr h="44318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Trans/Propane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500222"/>
                  </a:ext>
                </a:extLst>
              </a:tr>
              <a:tr h="30776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Tires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61.06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955284"/>
                  </a:ext>
                </a:extLst>
              </a:tr>
              <a:tr h="3077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269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883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1,826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95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861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1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" y="12532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2537254" y="429393"/>
            <a:ext cx="9465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 at Transfer Stations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B630A4-9550-4B84-831A-0C4272354AD7}"/>
              </a:ext>
            </a:extLst>
          </p:cNvPr>
          <p:cNvSpPr txBox="1"/>
          <p:nvPr/>
        </p:nvSpPr>
        <p:spPr>
          <a:xfrm>
            <a:off x="2685534" y="1800807"/>
            <a:ext cx="7611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Yearly Recycling Rates Wood/ Yard Waste 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0E2E50C-8176-458C-B9FB-E8660E1779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288082"/>
              </p:ext>
            </p:extLst>
          </p:nvPr>
        </p:nvGraphicFramePr>
        <p:xfrm>
          <a:off x="2372478" y="2262472"/>
          <a:ext cx="7924818" cy="4499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2539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1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" y="12532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2067953" y="317128"/>
            <a:ext cx="8600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Collection of Commingled Recyclables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E1081A4-5137-45C8-A275-F2EBFF601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0197"/>
              </p:ext>
            </p:extLst>
          </p:nvPr>
        </p:nvGraphicFramePr>
        <p:xfrm>
          <a:off x="1259174" y="2242443"/>
          <a:ext cx="9260545" cy="418616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697385">
                  <a:extLst>
                    <a:ext uri="{9D8B030D-6E8A-4147-A177-3AD203B41FA5}">
                      <a16:colId xmlns:a16="http://schemas.microsoft.com/office/drawing/2014/main" val="4035748269"/>
                    </a:ext>
                  </a:extLst>
                </a:gridCol>
                <a:gridCol w="2187720">
                  <a:extLst>
                    <a:ext uri="{9D8B030D-6E8A-4147-A177-3AD203B41FA5}">
                      <a16:colId xmlns:a16="http://schemas.microsoft.com/office/drawing/2014/main" val="1108351209"/>
                    </a:ext>
                  </a:extLst>
                </a:gridCol>
                <a:gridCol w="2187720">
                  <a:extLst>
                    <a:ext uri="{9D8B030D-6E8A-4147-A177-3AD203B41FA5}">
                      <a16:colId xmlns:a16="http://schemas.microsoft.com/office/drawing/2014/main" val="1680026325"/>
                    </a:ext>
                  </a:extLst>
                </a:gridCol>
                <a:gridCol w="2187720">
                  <a:extLst>
                    <a:ext uri="{9D8B030D-6E8A-4147-A177-3AD203B41FA5}">
                      <a16:colId xmlns:a16="http://schemas.microsoft.com/office/drawing/2014/main" val="4239220980"/>
                    </a:ext>
                  </a:extLst>
                </a:gridCol>
              </a:tblGrid>
              <a:tr h="6583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Recycling Center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3635723"/>
                  </a:ext>
                </a:extLst>
              </a:tr>
              <a:tr h="6583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Bend Garbage &amp; Recycling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4,289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4,480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4,753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5930080"/>
                  </a:ext>
                </a:extLst>
              </a:tr>
              <a:tr h="6583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Cascade Disposal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4,450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4,658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4,805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9083690"/>
                  </a:ext>
                </a:extLst>
              </a:tr>
              <a:tr h="6583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Country Disposal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3,225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3,318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3,409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7240700"/>
                  </a:ext>
                </a:extLst>
              </a:tr>
              <a:tr h="9999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Wilderness Garbage and Recycling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2178786"/>
                  </a:ext>
                </a:extLst>
              </a:tr>
              <a:tr h="5528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12,018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12,514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13,017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2576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986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1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" y="12532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2537254" y="429393"/>
            <a:ext cx="7982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Solid Waste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3E0C19-9439-4B02-B625-C266EBB685C6}"/>
              </a:ext>
            </a:extLst>
          </p:cNvPr>
          <p:cNvSpPr txBox="1"/>
          <p:nvPr/>
        </p:nvSpPr>
        <p:spPr>
          <a:xfrm>
            <a:off x="1334528" y="1982949"/>
            <a:ext cx="1001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Summary of Historic Waste Stream Data for Deschutes County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8C1FDF8-2404-423E-A607-456941BFE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027710"/>
              </p:ext>
            </p:extLst>
          </p:nvPr>
        </p:nvGraphicFramePr>
        <p:xfrm>
          <a:off x="1897808" y="2846590"/>
          <a:ext cx="8212651" cy="3125707"/>
        </p:xfrm>
        <a:graphic>
          <a:graphicData uri="http://schemas.openxmlformats.org/drawingml/2006/table">
            <a:tbl>
              <a:tblPr firstRow="1" firstCol="1" bandRow="1"/>
              <a:tblGrid>
                <a:gridCol w="1137870">
                  <a:extLst>
                    <a:ext uri="{9D8B030D-6E8A-4147-A177-3AD203B41FA5}">
                      <a16:colId xmlns:a16="http://schemas.microsoft.com/office/drawing/2014/main" val="1207320302"/>
                    </a:ext>
                  </a:extLst>
                </a:gridCol>
                <a:gridCol w="1021234">
                  <a:extLst>
                    <a:ext uri="{9D8B030D-6E8A-4147-A177-3AD203B41FA5}">
                      <a16:colId xmlns:a16="http://schemas.microsoft.com/office/drawing/2014/main" val="3222673182"/>
                    </a:ext>
                  </a:extLst>
                </a:gridCol>
                <a:gridCol w="1022124">
                  <a:extLst>
                    <a:ext uri="{9D8B030D-6E8A-4147-A177-3AD203B41FA5}">
                      <a16:colId xmlns:a16="http://schemas.microsoft.com/office/drawing/2014/main" val="3875392923"/>
                    </a:ext>
                  </a:extLst>
                </a:gridCol>
                <a:gridCol w="1023015">
                  <a:extLst>
                    <a:ext uri="{9D8B030D-6E8A-4147-A177-3AD203B41FA5}">
                      <a16:colId xmlns:a16="http://schemas.microsoft.com/office/drawing/2014/main" val="464097198"/>
                    </a:ext>
                  </a:extLst>
                </a:gridCol>
                <a:gridCol w="1023015">
                  <a:extLst>
                    <a:ext uri="{9D8B030D-6E8A-4147-A177-3AD203B41FA5}">
                      <a16:colId xmlns:a16="http://schemas.microsoft.com/office/drawing/2014/main" val="122668148"/>
                    </a:ext>
                  </a:extLst>
                </a:gridCol>
                <a:gridCol w="1023015">
                  <a:extLst>
                    <a:ext uri="{9D8B030D-6E8A-4147-A177-3AD203B41FA5}">
                      <a16:colId xmlns:a16="http://schemas.microsoft.com/office/drawing/2014/main" val="24319926"/>
                    </a:ext>
                  </a:extLst>
                </a:gridCol>
                <a:gridCol w="1023015">
                  <a:extLst>
                    <a:ext uri="{9D8B030D-6E8A-4147-A177-3AD203B41FA5}">
                      <a16:colId xmlns:a16="http://schemas.microsoft.com/office/drawing/2014/main" val="751847437"/>
                    </a:ext>
                  </a:extLst>
                </a:gridCol>
                <a:gridCol w="939363">
                  <a:extLst>
                    <a:ext uri="{9D8B030D-6E8A-4147-A177-3AD203B41FA5}">
                      <a16:colId xmlns:a16="http://schemas.microsoft.com/office/drawing/2014/main" val="634418063"/>
                    </a:ext>
                  </a:extLst>
                </a:gridCol>
              </a:tblGrid>
              <a:tr h="604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Waste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811806"/>
                  </a:ext>
                </a:extLst>
              </a:tr>
              <a:tr h="604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Generated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177,107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185,386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185,676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193,744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203,921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227,333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240,844 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999234"/>
                  </a:ext>
                </a:extLst>
              </a:tr>
              <a:tr h="604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Disposed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115,030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112,751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113,611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119,682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130,956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143,952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161,087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757111"/>
                  </a:ext>
                </a:extLst>
              </a:tr>
              <a:tr h="604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Recovered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62,077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72,635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72,065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74,062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72,965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83,381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79,757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253285"/>
                  </a:ext>
                </a:extLst>
              </a:tr>
              <a:tr h="7077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Recovery Rate*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39.2%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38.8%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38.2%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35.8%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36.7%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33.1%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649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993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1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" y="12532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2537254" y="429393"/>
            <a:ext cx="7982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Solid Waste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B5E601-D94C-452B-BDD0-DCBF6CEB8000}"/>
              </a:ext>
            </a:extLst>
          </p:cNvPr>
          <p:cNvSpPr txBox="1"/>
          <p:nvPr/>
        </p:nvSpPr>
        <p:spPr>
          <a:xfrm>
            <a:off x="1334528" y="1982949"/>
            <a:ext cx="9996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Per Capita Rates 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3D47AD1-D028-4A80-878F-429621CA7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569391"/>
              </p:ext>
            </p:extLst>
          </p:nvPr>
        </p:nvGraphicFramePr>
        <p:xfrm>
          <a:off x="2153094" y="2846590"/>
          <a:ext cx="8061197" cy="3167170"/>
        </p:xfrm>
        <a:graphic>
          <a:graphicData uri="http://schemas.openxmlformats.org/drawingml/2006/table">
            <a:tbl>
              <a:tblPr firstRow="1" firstCol="1" bandRow="1"/>
              <a:tblGrid>
                <a:gridCol w="1116764">
                  <a:extLst>
                    <a:ext uri="{9D8B030D-6E8A-4147-A177-3AD203B41FA5}">
                      <a16:colId xmlns:a16="http://schemas.microsoft.com/office/drawing/2014/main" val="1987020641"/>
                    </a:ext>
                  </a:extLst>
                </a:gridCol>
                <a:gridCol w="994427">
                  <a:extLst>
                    <a:ext uri="{9D8B030D-6E8A-4147-A177-3AD203B41FA5}">
                      <a16:colId xmlns:a16="http://schemas.microsoft.com/office/drawing/2014/main" val="313967814"/>
                    </a:ext>
                  </a:extLst>
                </a:gridCol>
                <a:gridCol w="994427">
                  <a:extLst>
                    <a:ext uri="{9D8B030D-6E8A-4147-A177-3AD203B41FA5}">
                      <a16:colId xmlns:a16="http://schemas.microsoft.com/office/drawing/2014/main" val="70753628"/>
                    </a:ext>
                  </a:extLst>
                </a:gridCol>
                <a:gridCol w="995301">
                  <a:extLst>
                    <a:ext uri="{9D8B030D-6E8A-4147-A177-3AD203B41FA5}">
                      <a16:colId xmlns:a16="http://schemas.microsoft.com/office/drawing/2014/main" val="192999864"/>
                    </a:ext>
                  </a:extLst>
                </a:gridCol>
                <a:gridCol w="995301">
                  <a:extLst>
                    <a:ext uri="{9D8B030D-6E8A-4147-A177-3AD203B41FA5}">
                      <a16:colId xmlns:a16="http://schemas.microsoft.com/office/drawing/2014/main" val="868778735"/>
                    </a:ext>
                  </a:extLst>
                </a:gridCol>
                <a:gridCol w="995301">
                  <a:extLst>
                    <a:ext uri="{9D8B030D-6E8A-4147-A177-3AD203B41FA5}">
                      <a16:colId xmlns:a16="http://schemas.microsoft.com/office/drawing/2014/main" val="1896029158"/>
                    </a:ext>
                  </a:extLst>
                </a:gridCol>
                <a:gridCol w="995301">
                  <a:extLst>
                    <a:ext uri="{9D8B030D-6E8A-4147-A177-3AD203B41FA5}">
                      <a16:colId xmlns:a16="http://schemas.microsoft.com/office/drawing/2014/main" val="1251513684"/>
                    </a:ext>
                  </a:extLst>
                </a:gridCol>
                <a:gridCol w="974375">
                  <a:extLst>
                    <a:ext uri="{9D8B030D-6E8A-4147-A177-3AD203B41FA5}">
                      <a16:colId xmlns:a16="http://schemas.microsoft.com/office/drawing/2014/main" val="3998821635"/>
                    </a:ext>
                  </a:extLst>
                </a:gridCol>
              </a:tblGrid>
              <a:tr h="815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 Capita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985539"/>
                  </a:ext>
                </a:extLst>
              </a:tr>
              <a:tr h="7680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Generated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2,243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2,334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2,319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2,384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2,451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2,663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2,727 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248762"/>
                  </a:ext>
                </a:extLst>
              </a:tr>
              <a:tr h="815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Disposed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1,457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1,419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1,419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1,473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1,574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1,686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1,824 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178677"/>
                  </a:ext>
                </a:extLst>
              </a:tr>
              <a:tr h="7680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Recovered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786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877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975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903 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986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226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1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" y="12532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7A974EC-6617-4B59-BE6A-1A2A8EB64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619017"/>
              </p:ext>
            </p:extLst>
          </p:nvPr>
        </p:nvGraphicFramePr>
        <p:xfrm>
          <a:off x="2752998" y="567811"/>
          <a:ext cx="7915002" cy="6120225"/>
        </p:xfrm>
        <a:graphic>
          <a:graphicData uri="http://schemas.openxmlformats.org/drawingml/2006/table">
            <a:tbl>
              <a:tblPr firstRow="1" firstCol="1" bandRow="1"/>
              <a:tblGrid>
                <a:gridCol w="1658675">
                  <a:extLst>
                    <a:ext uri="{9D8B030D-6E8A-4147-A177-3AD203B41FA5}">
                      <a16:colId xmlns:a16="http://schemas.microsoft.com/office/drawing/2014/main" val="1631610125"/>
                    </a:ext>
                  </a:extLst>
                </a:gridCol>
                <a:gridCol w="1082318">
                  <a:extLst>
                    <a:ext uri="{9D8B030D-6E8A-4147-A177-3AD203B41FA5}">
                      <a16:colId xmlns:a16="http://schemas.microsoft.com/office/drawing/2014/main" val="939515895"/>
                    </a:ext>
                  </a:extLst>
                </a:gridCol>
                <a:gridCol w="1374456">
                  <a:extLst>
                    <a:ext uri="{9D8B030D-6E8A-4147-A177-3AD203B41FA5}">
                      <a16:colId xmlns:a16="http://schemas.microsoft.com/office/drawing/2014/main" val="4068766077"/>
                    </a:ext>
                  </a:extLst>
                </a:gridCol>
                <a:gridCol w="1186150">
                  <a:extLst>
                    <a:ext uri="{9D8B030D-6E8A-4147-A177-3AD203B41FA5}">
                      <a16:colId xmlns:a16="http://schemas.microsoft.com/office/drawing/2014/main" val="1075526645"/>
                    </a:ext>
                  </a:extLst>
                </a:gridCol>
                <a:gridCol w="1187911">
                  <a:extLst>
                    <a:ext uri="{9D8B030D-6E8A-4147-A177-3AD203B41FA5}">
                      <a16:colId xmlns:a16="http://schemas.microsoft.com/office/drawing/2014/main" val="3235372909"/>
                    </a:ext>
                  </a:extLst>
                </a:gridCol>
                <a:gridCol w="1425492">
                  <a:extLst>
                    <a:ext uri="{9D8B030D-6E8A-4147-A177-3AD203B41FA5}">
                      <a16:colId xmlns:a16="http://schemas.microsoft.com/office/drawing/2014/main" val="1934705604"/>
                    </a:ext>
                  </a:extLst>
                </a:gridCol>
              </a:tblGrid>
              <a:tr h="7640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Waste Composition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 Waste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Waste (Disposed+ Recyclables) (tons)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Waste Disposed (tons)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Disposed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Recycled Materials (tons)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125152"/>
                  </a:ext>
                </a:extLst>
              </a:tr>
              <a:tr h="1934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Paper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62,198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40,272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21,926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163258"/>
                  </a:ext>
                </a:extLst>
              </a:tr>
              <a:tr h="1934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Cardboard/ Kraft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18,185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5,638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12,547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700051"/>
                  </a:ext>
                </a:extLst>
              </a:tr>
              <a:tr h="3868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Clean Mixed Paper/ ONP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15,822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6,443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9,379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807266"/>
                  </a:ext>
                </a:extLst>
              </a:tr>
              <a:tr h="1934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Mixed Paper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11,276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11,276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401594"/>
                  </a:ext>
                </a:extLst>
              </a:tr>
              <a:tr h="2223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Compostable / Soiled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16,109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16,109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330183"/>
                  </a:ext>
                </a:extLst>
              </a:tr>
              <a:tr h="1934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Plastics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14,327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12,887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760511"/>
                  </a:ext>
                </a:extLst>
              </a:tr>
              <a:tr h="1934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102,654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67,657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34,997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675028"/>
                  </a:ext>
                </a:extLst>
              </a:tr>
              <a:tr h="1934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Yard Debris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33,266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6,443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26,823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540987"/>
                  </a:ext>
                </a:extLst>
              </a:tr>
              <a:tr h="1934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Wood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22,330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16,109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6,221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796223"/>
                  </a:ext>
                </a:extLst>
              </a:tr>
              <a:tr h="1934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42,701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41,883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193885"/>
                  </a:ext>
                </a:extLst>
              </a:tr>
              <a:tr h="1934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Organics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4,357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1,135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428288"/>
                  </a:ext>
                </a:extLst>
              </a:tr>
              <a:tr h="1934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Glass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9,786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6,564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553175"/>
                  </a:ext>
                </a:extLst>
              </a:tr>
              <a:tr h="1934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19,844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11,276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8,568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058194"/>
                  </a:ext>
                </a:extLst>
              </a:tr>
              <a:tr h="1934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Aluminum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927027"/>
                  </a:ext>
                </a:extLst>
              </a:tr>
              <a:tr h="1934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 Cans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3,549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758649"/>
                  </a:ext>
                </a:extLst>
              </a:tr>
              <a:tr h="1934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(Scrap Metal)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14,065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6,443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80267"/>
                  </a:ext>
                </a:extLst>
              </a:tr>
              <a:tr h="1934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Inorganics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21,584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19,330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2,254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945042"/>
                  </a:ext>
                </a:extLst>
              </a:tr>
              <a:tr h="2223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Rock/ Concrete/ Brick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6,033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4,833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514680"/>
                  </a:ext>
                </a:extLst>
              </a:tr>
              <a:tr h="1934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Gypsum Wallboard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4,833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4,833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90801"/>
                  </a:ext>
                </a:extLst>
              </a:tr>
              <a:tr h="1934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Electronics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2,663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1,052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7291296"/>
                  </a:ext>
                </a:extLst>
              </a:tr>
              <a:tr h="1934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Misc. Organics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11,278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11,276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676642"/>
                  </a:ext>
                </a:extLst>
              </a:tr>
              <a:tr h="1934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Materials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10,055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6,443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3,612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3391942"/>
                  </a:ext>
                </a:extLst>
              </a:tr>
              <a:tr h="1934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Motor Oil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2,245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794954"/>
                  </a:ext>
                </a:extLst>
              </a:tr>
              <a:tr h="1934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Materials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6,522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4,833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1,689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768598"/>
                  </a:ext>
                </a:extLst>
              </a:tr>
              <a:tr h="1934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Recyclables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975919"/>
                  </a:ext>
                </a:extLst>
              </a:tr>
              <a:tr h="1934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Waste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240,844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161,087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79,757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42661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C0F03BD-1B52-4202-A8DE-B15BA6DA184E}"/>
              </a:ext>
            </a:extLst>
          </p:cNvPr>
          <p:cNvSpPr txBox="1"/>
          <p:nvPr/>
        </p:nvSpPr>
        <p:spPr>
          <a:xfrm>
            <a:off x="2752998" y="54772"/>
            <a:ext cx="7072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Deschutes County Waste Stream 2016</a:t>
            </a:r>
          </a:p>
        </p:txBody>
      </p:sp>
    </p:spTree>
    <p:extLst>
      <p:ext uri="{BB962C8B-B14F-4D97-AF65-F5344CB8AC3E}">
        <p14:creationId xmlns:p14="http://schemas.microsoft.com/office/powerpoint/2010/main" val="25122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1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" y="12532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2180967" y="437606"/>
            <a:ext cx="7982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JRMA Team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E55C95-6436-4059-8373-94F6077A24E5}"/>
              </a:ext>
            </a:extLst>
          </p:cNvPr>
          <p:cNvSpPr txBox="1"/>
          <p:nvPr/>
        </p:nvSpPr>
        <p:spPr>
          <a:xfrm>
            <a:off x="3595607" y="624142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tx2"/>
                </a:solidFill>
                <a:latin typeface="Arial Narrow" pitchFamily="34" charset="0"/>
                <a:cs typeface="Aparajita" pitchFamily="34" charset="0"/>
              </a:rPr>
              <a:t>“Creating a Roadmap for a Sustainable Future”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7A1F6B3-9617-4C06-A250-57FBCEB5FE00}"/>
              </a:ext>
            </a:extLst>
          </p:cNvPr>
          <p:cNvSpPr txBox="1">
            <a:spLocks/>
          </p:cNvSpPr>
          <p:nvPr/>
        </p:nvSpPr>
        <p:spPr>
          <a:xfrm>
            <a:off x="8331201" y="3047108"/>
            <a:ext cx="1280029" cy="417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/>
              <a:t>Barney &amp; Worth</a:t>
            </a:r>
            <a:endParaRPr lang="en-US" sz="3600"/>
          </a:p>
          <a:p>
            <a:pPr lvl="1"/>
            <a:endParaRPr lang="en-US" sz="3200" dirty="0"/>
          </a:p>
        </p:txBody>
      </p:sp>
      <p:pic>
        <p:nvPicPr>
          <p:cNvPr id="15" name="Picture 14" descr="JRMA New Logo.jpg">
            <a:extLst>
              <a:ext uri="{FF2B5EF4-FFF2-40B4-BE49-F238E27FC236}">
                <a16:creationId xmlns:a16="http://schemas.microsoft.com/office/drawing/2014/main" id="{AD5BCA82-CB0D-4171-A77D-3BDBEAD2A4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6144" y="1981200"/>
            <a:ext cx="932339" cy="960120"/>
          </a:xfrm>
          <a:prstGeom prst="rect">
            <a:avLst/>
          </a:prstGeom>
        </p:spPr>
      </p:pic>
      <p:pic>
        <p:nvPicPr>
          <p:cNvPr id="16" name="Picture 15" descr="GBB_logo_client_RGBcolor.jpg">
            <a:extLst>
              <a:ext uri="{FF2B5EF4-FFF2-40B4-BE49-F238E27FC236}">
                <a16:creationId xmlns:a16="http://schemas.microsoft.com/office/drawing/2014/main" id="{415A202B-F0A1-482D-8FB2-243D81B0AF4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6733" y="1907540"/>
            <a:ext cx="829666" cy="10515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9BE07E-166F-4508-9CBF-6E114ECC2E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9771" y="1993924"/>
            <a:ext cx="749180" cy="914400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86841284-6A9C-42AE-95B6-AF3A2D6DB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74187" y="1981200"/>
            <a:ext cx="90560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63B4F2-7126-428F-9368-EA38B60398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232" y="2235248"/>
            <a:ext cx="1733550" cy="431752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0F51279-5889-4C70-B6F4-F4AB49DA35E3}"/>
              </a:ext>
            </a:extLst>
          </p:cNvPr>
          <p:cNvSpPr txBox="1">
            <a:spLocks/>
          </p:cNvSpPr>
          <p:nvPr/>
        </p:nvSpPr>
        <p:spPr>
          <a:xfrm>
            <a:off x="2667001" y="3056081"/>
            <a:ext cx="1030623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/>
              <a:t>J.R. Miller &amp; Associates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AB3BF3C-7CC0-4AAA-A79F-66843428872F}"/>
              </a:ext>
            </a:extLst>
          </p:cNvPr>
          <p:cNvSpPr txBox="1">
            <a:spLocks/>
          </p:cNvSpPr>
          <p:nvPr/>
        </p:nvSpPr>
        <p:spPr>
          <a:xfrm>
            <a:off x="3981469" y="3047108"/>
            <a:ext cx="984240" cy="82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/>
              <a:t>Gershman, </a:t>
            </a:r>
          </a:p>
          <a:p>
            <a:pPr marL="0" indent="0">
              <a:buNone/>
            </a:pPr>
            <a:r>
              <a:rPr lang="en-US" sz="1200" b="1" dirty="0"/>
              <a:t>Brickner &amp; </a:t>
            </a:r>
          </a:p>
          <a:p>
            <a:pPr marL="0" indent="0">
              <a:buNone/>
            </a:pPr>
            <a:r>
              <a:rPr lang="en-US" sz="1200" b="1" dirty="0"/>
              <a:t>Bratton, Inc.</a:t>
            </a:r>
            <a:endParaRPr lang="en-US" sz="3200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C722C5-7168-49AD-B4E6-EB5F38901E79}"/>
              </a:ext>
            </a:extLst>
          </p:cNvPr>
          <p:cNvSpPr txBox="1">
            <a:spLocks/>
          </p:cNvSpPr>
          <p:nvPr/>
        </p:nvSpPr>
        <p:spPr>
          <a:xfrm>
            <a:off x="5118108" y="3059832"/>
            <a:ext cx="1782674" cy="252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/>
              <a:t>ESI</a:t>
            </a:r>
          </a:p>
          <a:p>
            <a:pPr algn="ctr"/>
            <a:endParaRPr lang="en-US" sz="1200" dirty="0"/>
          </a:p>
          <a:p>
            <a:pPr lvl="1" algn="ctr"/>
            <a:endParaRPr lang="en-US" sz="1200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4E51819-1B2F-4216-8698-29195041AF4D}"/>
              </a:ext>
            </a:extLst>
          </p:cNvPr>
          <p:cNvSpPr txBox="1">
            <a:spLocks/>
          </p:cNvSpPr>
          <p:nvPr/>
        </p:nvSpPr>
        <p:spPr>
          <a:xfrm>
            <a:off x="7315201" y="3059831"/>
            <a:ext cx="956829" cy="4497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/>
              <a:t>G. Friesen, Associates</a:t>
            </a:r>
          </a:p>
          <a:p>
            <a:endParaRPr lang="en-US" sz="3600" dirty="0"/>
          </a:p>
          <a:p>
            <a:pPr lvl="1"/>
            <a:endParaRPr lang="en-US" sz="3200" dirty="0"/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8A404011-96D3-4DD0-85F7-07C0E138E126}"/>
              </a:ext>
            </a:extLst>
          </p:cNvPr>
          <p:cNvSpPr txBox="1">
            <a:spLocks/>
          </p:cNvSpPr>
          <p:nvPr/>
        </p:nvSpPr>
        <p:spPr>
          <a:xfrm>
            <a:off x="2438399" y="3973780"/>
            <a:ext cx="8324336" cy="2032924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 100 years in Solid Waste Industry combined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Brings together specialists from all aspects of Integrated Waste Management planning, procurement, design, construction &amp; operations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Proven track record Nationally, in Oregon, and in Deschutes County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Prepared over 200+ SWMP’s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AFCEF54-D9DB-46FC-BB8A-61AA370CE7AA}"/>
              </a:ext>
            </a:extLst>
          </p:cNvPr>
          <p:cNvCxnSpPr/>
          <p:nvPr/>
        </p:nvCxnSpPr>
        <p:spPr>
          <a:xfrm>
            <a:off x="4343398" y="6145654"/>
            <a:ext cx="3505200" cy="0"/>
          </a:xfrm>
          <a:prstGeom prst="line">
            <a:avLst/>
          </a:prstGeom>
          <a:ln w="12700">
            <a:solidFill>
              <a:srgbClr val="37609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108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1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" y="12532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2537254" y="429393"/>
            <a:ext cx="7982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Disposed in County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450635-CDBE-4DC9-846A-2A921AF227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8968119"/>
              </p:ext>
            </p:extLst>
          </p:nvPr>
        </p:nvGraphicFramePr>
        <p:xfrm>
          <a:off x="1798820" y="2242443"/>
          <a:ext cx="8274569" cy="449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5">
            <a:extLst>
              <a:ext uri="{FF2B5EF4-FFF2-40B4-BE49-F238E27FC236}">
                <a16:creationId xmlns:a16="http://schemas.microsoft.com/office/drawing/2014/main" id="{4AF639C2-75AD-48DB-9BF7-B2136F1E921E}"/>
              </a:ext>
            </a:extLst>
          </p:cNvPr>
          <p:cNvSpPr txBox="1"/>
          <p:nvPr/>
        </p:nvSpPr>
        <p:spPr>
          <a:xfrm>
            <a:off x="4197401" y="1813818"/>
            <a:ext cx="1738703" cy="4286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baseline="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Materials   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4%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723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1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" y="12532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2537254" y="429393"/>
            <a:ext cx="7982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 Population and Projections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9502576-35DE-4920-AC97-017C10B21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942374"/>
              </p:ext>
            </p:extLst>
          </p:nvPr>
        </p:nvGraphicFramePr>
        <p:xfrm>
          <a:off x="2031998" y="2698368"/>
          <a:ext cx="8128000" cy="317168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23421503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8507450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5170688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21135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Waste Generation (tons)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Capita (lbs.)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7878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181,307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227,333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9927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190,734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246,619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865"/>
                  </a:ext>
                </a:extLst>
              </a:tr>
              <a:tr h="4030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210,826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264,481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1219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230,412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289,052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2509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431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249,037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312,541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8633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267,798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336,086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3748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465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1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" y="12532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2529006" y="301938"/>
            <a:ext cx="7982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Waste Generated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 and Projected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0C7795B-BA46-47A4-8557-C165070F3F47}"/>
              </a:ext>
            </a:extLst>
          </p:cNvPr>
          <p:cNvGraphicFramePr/>
          <p:nvPr>
            <p:extLst/>
          </p:nvPr>
        </p:nvGraphicFramePr>
        <p:xfrm>
          <a:off x="2078634" y="1893491"/>
          <a:ext cx="8034728" cy="4877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56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1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" y="12532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2529006" y="301938"/>
            <a:ext cx="7982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Away Chapter 2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7D8DDE-702D-4029-BF2C-55799C259B50}"/>
              </a:ext>
            </a:extLst>
          </p:cNvPr>
          <p:cNvSpPr txBox="1"/>
          <p:nvPr/>
        </p:nvSpPr>
        <p:spPr>
          <a:xfrm>
            <a:off x="1923525" y="2496070"/>
            <a:ext cx="919342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Knott Landfill expected to close by 2029 (11 years).</a:t>
            </a:r>
          </a:p>
          <a:p>
            <a:pPr marL="342900" indent="-342900">
              <a:buFont typeface="+mj-lt"/>
              <a:buAutoNum type="arabicParenR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Total waste generated is estimated to increase from 240,000 TPY in 2016 to almost 300,000 TPY in 2030.</a:t>
            </a:r>
          </a:p>
          <a:p>
            <a:pPr marL="342900" indent="-342900">
              <a:buFont typeface="+mj-lt"/>
              <a:buAutoNum type="arabicParenR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meet recovery rate goal of 45% would require that 135,000 TPY are diverted from landfill or 55,000 additional tons (     70% increase).</a:t>
            </a:r>
          </a:p>
          <a:p>
            <a:pPr marL="342900" indent="-342900">
              <a:buFont typeface="+mj-lt"/>
              <a:buAutoNum type="arabicParenR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Waste received at transfer stations has increased from 54,000 TPY in 2012 to almost 100,000 TPY in 2017 (     85% increase).</a:t>
            </a:r>
          </a:p>
          <a:p>
            <a:pPr marL="342900" indent="-342900">
              <a:buFont typeface="+mj-lt"/>
              <a:buAutoNum type="arabicParenR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over 100,000 visitors per month, tourism has an impact on waste management system.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E7098A-8EA3-4D3A-865B-A96417EF40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8" t="38808" r="35135" b="27733"/>
          <a:stretch/>
        </p:blipFill>
        <p:spPr>
          <a:xfrm>
            <a:off x="7648831" y="4422035"/>
            <a:ext cx="297651" cy="2594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1636BFB-26A8-4E74-BEBB-EB21BF6243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8" t="38808" r="35135" b="27733"/>
          <a:stretch/>
        </p:blipFill>
        <p:spPr>
          <a:xfrm>
            <a:off x="6025978" y="5340555"/>
            <a:ext cx="297651" cy="25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83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1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" y="12532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2537254" y="429393"/>
            <a:ext cx="7982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29-DDD5-4BB8-A989-6E81E454DDA7}"/>
              </a:ext>
            </a:extLst>
          </p:cNvPr>
          <p:cNvSpPr txBox="1"/>
          <p:nvPr/>
        </p:nvSpPr>
        <p:spPr>
          <a:xfrm>
            <a:off x="1739065" y="1556955"/>
            <a:ext cx="928674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Post information on County Website 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Send minutes from meeting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Schedule next  SWAC meeting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Agenda – Chapter 3 – Waste Reduction and Recycling 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Existing Conditions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Needs and Opportunities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List Alternatives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888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1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" y="12532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2529006" y="301938"/>
            <a:ext cx="7982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69F769-F8C8-435C-AFDA-9C9683A630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0" b="45346"/>
          <a:stretch/>
        </p:blipFill>
        <p:spPr>
          <a:xfrm>
            <a:off x="2529006" y="1855494"/>
            <a:ext cx="8138994" cy="49991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E55C95-6436-4059-8373-94F6077A24E5}"/>
              </a:ext>
            </a:extLst>
          </p:cNvPr>
          <p:cNvSpPr txBox="1"/>
          <p:nvPr/>
        </p:nvSpPr>
        <p:spPr>
          <a:xfrm>
            <a:off x="500449" y="6155952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tx2"/>
                </a:solidFill>
                <a:latin typeface="Arial Narrow" pitchFamily="34" charset="0"/>
                <a:cs typeface="Aparajita" pitchFamily="34" charset="0"/>
              </a:rPr>
              <a:t>“Creating a Roadmap for a Sustainable Future”</a:t>
            </a:r>
          </a:p>
        </p:txBody>
      </p:sp>
    </p:spTree>
    <p:extLst>
      <p:ext uri="{BB962C8B-B14F-4D97-AF65-F5344CB8AC3E}">
        <p14:creationId xmlns:p14="http://schemas.microsoft.com/office/powerpoint/2010/main" val="2125227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1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" y="12532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2048634" y="56902"/>
            <a:ext cx="9953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Waste Advisory Committee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(SWAC)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29-DDD5-4BB8-A989-6E81E454DDA7}"/>
              </a:ext>
            </a:extLst>
          </p:cNvPr>
          <p:cNvSpPr txBox="1"/>
          <p:nvPr/>
        </p:nvSpPr>
        <p:spPr>
          <a:xfrm>
            <a:off x="675517" y="1747304"/>
            <a:ext cx="979952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SWAC Assignment</a:t>
            </a:r>
          </a:p>
          <a:p>
            <a:pPr>
              <a:spcAft>
                <a:spcPts val="400"/>
              </a:spcAft>
            </a:pPr>
            <a:r>
              <a:rPr lang="en-US" sz="2400" b="1" dirty="0">
                <a:solidFill>
                  <a:srgbClr val="0C3C96"/>
                </a:solidFill>
              </a:rPr>
              <a:t>Provide input on how Deschutes County processes solid waste after Knott Landfill reaches capacity.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Evaluate the economic and environmental impacts of disposal options.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Examine other aspects of the solid waste system: collection, recycling and transfer.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Expectations</a:t>
            </a:r>
          </a:p>
          <a:p>
            <a:pPr marL="285750" indent="-285750"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Attend regular monthly meetings (Jan - Fall 2018)</a:t>
            </a:r>
          </a:p>
          <a:p>
            <a:pPr marL="285750" indent="-285750"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Read information provided / ask questions when clarification is needed.</a:t>
            </a:r>
          </a:p>
          <a:p>
            <a:pPr marL="285750" indent="-285750"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Offer views / recommendations based an understanding of the information presented.</a:t>
            </a:r>
          </a:p>
          <a:p>
            <a:pPr marL="285750" indent="-285750"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Work toward consensus (but dissenting opinions will be documented)</a:t>
            </a:r>
          </a:p>
          <a:p>
            <a:pPr marL="285750" indent="-285750"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If contacted by the media, please speak as an individual—not for the SWAC. </a:t>
            </a:r>
          </a:p>
          <a:p>
            <a:pPr marL="285750" indent="-285750"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All discussions regarding recommendations will be conducted at publicly noticed meetings.</a:t>
            </a:r>
          </a:p>
          <a:p>
            <a:pPr marL="285750" indent="-285750"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Beware—avoid—declare—conflicts of interest. </a:t>
            </a:r>
          </a:p>
        </p:txBody>
      </p:sp>
    </p:spTree>
    <p:extLst>
      <p:ext uri="{BB962C8B-B14F-4D97-AF65-F5344CB8AC3E}">
        <p14:creationId xmlns:p14="http://schemas.microsoft.com/office/powerpoint/2010/main" val="405614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1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" y="12532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2537254" y="429393"/>
            <a:ext cx="7982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29-DDD5-4BB8-A989-6E81E454DDA7}"/>
              </a:ext>
            </a:extLst>
          </p:cNvPr>
          <p:cNvSpPr txBox="1"/>
          <p:nvPr/>
        </p:nvSpPr>
        <p:spPr>
          <a:xfrm>
            <a:off x="1845950" y="1982949"/>
            <a:ext cx="89289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SWAC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meetings open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to the public 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Announcements and updates on County website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Timely mailings to interested parties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Two public workshops / meetings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34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1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" y="12532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2537254" y="429393"/>
            <a:ext cx="7982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1 - Introduction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8732C7-1448-4DAD-84E9-58DD6F128E6B}"/>
              </a:ext>
            </a:extLst>
          </p:cNvPr>
          <p:cNvSpPr txBox="1"/>
          <p:nvPr/>
        </p:nvSpPr>
        <p:spPr>
          <a:xfrm>
            <a:off x="993913" y="2242443"/>
            <a:ext cx="105143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Plan Purpose and Goals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Key Objectives and Evaluating Factors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Legal Requirements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Plan Organization </a:t>
            </a:r>
          </a:p>
        </p:txBody>
      </p:sp>
    </p:spTree>
    <p:extLst>
      <p:ext uri="{BB962C8B-B14F-4D97-AF65-F5344CB8AC3E}">
        <p14:creationId xmlns:p14="http://schemas.microsoft.com/office/powerpoint/2010/main" val="2073274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1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" y="12532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2537254" y="429393"/>
            <a:ext cx="7982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of SWMP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4E49AF-0E71-4440-8377-2812F5FBE11D}"/>
              </a:ext>
            </a:extLst>
          </p:cNvPr>
          <p:cNvSpPr txBox="1"/>
          <p:nvPr/>
        </p:nvSpPr>
        <p:spPr>
          <a:xfrm>
            <a:off x="2565814" y="2047346"/>
            <a:ext cx="7060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Primary Goal of SWMP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D28D81-F5E2-432E-9EAD-B71DC6F9495D}"/>
              </a:ext>
            </a:extLst>
          </p:cNvPr>
          <p:cNvSpPr txBox="1"/>
          <p:nvPr/>
        </p:nvSpPr>
        <p:spPr>
          <a:xfrm>
            <a:off x="2358081" y="2599163"/>
            <a:ext cx="8340810" cy="39703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“To work cooperatively with Cities and service providers to offer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citizens and businesses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 integrated solid waste management system that delivers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quality and cost-effective services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while achieving the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best use of our resources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reducing waste disposed in landfills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176550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1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" y="12532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2372478" y="429393"/>
            <a:ext cx="8484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Objectives &amp; Evaluating Factors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ABF394-BF3A-469C-B640-FB79C56585CD}"/>
              </a:ext>
            </a:extLst>
          </p:cNvPr>
          <p:cNvSpPr txBox="1"/>
          <p:nvPr/>
        </p:nvSpPr>
        <p:spPr>
          <a:xfrm>
            <a:off x="1215078" y="1997839"/>
            <a:ext cx="97618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To provide an integrated solid waste management system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that addresses an effective combination of strategies and programs guided by the hierarchy adopted by the state.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To continue educating consumers in order to promote practices and methods to reduce the long-term per capita waste generation rate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 To develop programs and support implementation of system improvements that seek to ensure materials recovered from the waste stream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attain the highest and best use and are recycled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5E4C1E-2626-45A6-B8AC-23B0FBB31BAD}"/>
              </a:ext>
            </a:extLst>
          </p:cNvPr>
          <p:cNvSpPr txBox="1"/>
          <p:nvPr/>
        </p:nvSpPr>
        <p:spPr>
          <a:xfrm>
            <a:off x="1194484" y="4397282"/>
            <a:ext cx="98030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 To develop a solid waste system that is based on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sound financial principles, provides cost effective services and maintains rate stability over a long term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while allocating costs equitably to all users.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To maintain system flexibility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to respond to changes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waste stream composition, waste management technologies, public preferences, new laws and changing circumstances.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F54935F5-6694-4740-88BC-CCA721DF5D9B}"/>
              </a:ext>
            </a:extLst>
          </p:cNvPr>
          <p:cNvSpPr/>
          <p:nvPr/>
        </p:nvSpPr>
        <p:spPr>
          <a:xfrm>
            <a:off x="10668000" y="4397282"/>
            <a:ext cx="1330411" cy="2168893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3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6234</TotalTime>
  <Words>1506</Words>
  <Application>Microsoft Office PowerPoint</Application>
  <PresentationFormat>Widescreen</PresentationFormat>
  <Paragraphs>676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Aparajita</vt:lpstr>
      <vt:lpstr>Arial</vt:lpstr>
      <vt:lpstr>Arial Narrow</vt:lpstr>
      <vt:lpstr>Calibri</vt:lpstr>
      <vt:lpstr>Calibri Light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Eng6</dc:creator>
  <cp:lastModifiedBy>Sue Monette</cp:lastModifiedBy>
  <cp:revision>51</cp:revision>
  <cp:lastPrinted>2018-01-15T22:33:36Z</cp:lastPrinted>
  <dcterms:created xsi:type="dcterms:W3CDTF">2017-11-28T22:55:47Z</dcterms:created>
  <dcterms:modified xsi:type="dcterms:W3CDTF">2018-02-06T18:35:54Z</dcterms:modified>
</cp:coreProperties>
</file>