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93" r:id="rId3"/>
    <p:sldId id="299" r:id="rId4"/>
    <p:sldId id="294" r:id="rId5"/>
    <p:sldId id="310" r:id="rId6"/>
    <p:sldId id="295" r:id="rId7"/>
    <p:sldId id="296" r:id="rId8"/>
    <p:sldId id="313" r:id="rId9"/>
    <p:sldId id="311" r:id="rId10"/>
    <p:sldId id="312" r:id="rId11"/>
    <p:sldId id="317" r:id="rId12"/>
    <p:sldId id="306" r:id="rId13"/>
    <p:sldId id="309" r:id="rId14"/>
    <p:sldId id="318" r:id="rId15"/>
    <p:sldId id="314" r:id="rId16"/>
    <p:sldId id="315" r:id="rId17"/>
    <p:sldId id="316" r:id="rId18"/>
    <p:sldId id="297" r:id="rId19"/>
    <p:sldId id="3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41" autoAdjust="0"/>
    <p:restoredTop sz="93688" autoAdjust="0"/>
  </p:normalViewPr>
  <p:slideViewPr>
    <p:cSldViewPr snapToGrid="0">
      <p:cViewPr varScale="1">
        <p:scale>
          <a:sx n="74" d="100"/>
          <a:sy n="74" d="100"/>
        </p:scale>
        <p:origin x="-1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54750-D63F-44C2-BAB8-0BCA6BF6F719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0935E-3DA9-4378-B438-CC2B37D46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935E-3DA9-4378-B438-CC2B37D465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935E-3DA9-4378-B438-CC2B37D4656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8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0935E-3DA9-4378-B438-CC2B37D465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1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9055E-F62F-4D8C-843E-EDFD47108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0371A38-4CBF-445E-81EE-9F6CE2D2C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B5537F-F213-4533-9642-7BBDEB574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A7A0FD-1953-4296-AA64-330C7169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15B755-D220-4CBD-89CB-BAF452FE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1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DA5C0D-9120-4B94-AEC7-8AB0A5843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AB9556-1690-4CC6-859D-A2EAB62B0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70443E-E05F-4D3D-8307-644395FA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F7D2E7-7EDF-49A6-B72C-8CADC145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178C10-A146-4056-80C4-9BF58F6D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3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B99F422-5821-416D-8EC2-9D5420E2B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424EE4-5184-4C3F-970F-80410BF2A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478441-93C4-4D65-AA56-0243BBA3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031A11-62EE-41D2-B495-9164F064F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2069ED-441C-4BE9-8046-6F737DD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3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87764-101E-478B-BA73-73DDC960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03E59B-7620-4F2B-BCD8-74C082D61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72E3F0-2F93-4565-9B48-CA88DA31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7CE759-4B04-4BD0-8384-FC8D0E54A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0F42B7-8E6B-4A1A-818A-DC788B78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xmlns="" id="{CDE678B5-2218-47B0-8ED7-A33F68D790CD}"/>
              </a:ext>
            </a:extLst>
          </p:cNvPr>
          <p:cNvSpPr/>
          <p:nvPr userDrawn="1"/>
        </p:nvSpPr>
        <p:spPr>
          <a:xfrm rot="5400000">
            <a:off x="5226302" y="-5222903"/>
            <a:ext cx="1822226" cy="1227483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 descr="Image result for deschutes County">
            <a:extLst>
              <a:ext uri="{FF2B5EF4-FFF2-40B4-BE49-F238E27FC236}">
                <a16:creationId xmlns:a16="http://schemas.microsoft.com/office/drawing/2014/main" xmlns="" id="{7E16EAA4-B6D8-4D3E-BF47-BA057436A1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9" y="97858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5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2616C-20FE-45B9-AEC8-EFC5E7B0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23669A-8045-473B-9F4D-F628CAD1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299F5-CC90-4BF3-9B52-2220566E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E1102B-FD33-4222-B05B-977B1A47D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88830-0A38-4D3C-8466-3B0DEAAE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82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2E8DA-98A3-4058-9784-29867B989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C3873E-4250-46E1-BD79-A5026AC67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A9EA97-1564-4D05-AA79-E694C3C49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4F2774-55F0-40C9-A936-845B44B1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5C8107-91BE-4D98-9891-C4DA70D7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8B15C7-6235-4494-B92E-8A95931F7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A7513-2503-49B4-9A5D-AFA240735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7A3D92-8D73-4171-9EB5-F766BADD8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48D9AD-7D3E-4767-875B-91FEF2F5B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C449B8F-2D9D-47F3-B177-85A2A5FC2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53547D-A21A-4614-B0EC-8D42CFE9B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7EB8D6-7D44-48DC-ACE3-612F4F840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3EE822E-E54A-4085-9E97-0160AE2B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46626B-2F0D-4ACF-AC31-6579AD94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6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C0770-ABDB-45EA-ADE2-636D8479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D95906-15A0-4134-B5BD-9B394F21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DE24F6-4716-45A5-8A98-1E4D8507B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5DD750-4B3D-41C0-A2F5-4A468807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5E5D9F7-1B65-4423-A2DC-9DBA788C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B532D12-FB60-47BB-86C8-20B5F2F2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57A978-DCD0-4150-8B71-E4FFB976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3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962B3-EBD9-4D88-AFCB-948ABAB5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86330E-0830-4417-A345-9FEE46AD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10270D-A85B-47D6-A3FA-E67B92785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5026EA-83DC-4F2B-A9DC-6653B854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D1A3BB-9AE4-4B39-A9F2-5EDA8299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EA7112-CBF0-42A2-A8B7-13EE205A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1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A57DAF-8EA8-4B9D-AC17-D17D23EC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6D8ED7-1412-4A8B-A12D-51BE062AE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1CB4BE-C00C-4642-8317-5C7D04CE0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2DAE2F-1707-477D-B4CF-818D833E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5E9F7A-9B65-48E2-A7FE-9EC741EB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817D58-252F-4792-8CA1-C87672CC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267126-E038-4E05-8315-2AFEB594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A66CF1-2087-47E8-A2D2-F6957C9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4FC1C7-2093-4A70-B53D-4FA8E3D4C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D91CF-7124-4F87-850B-8059E2975CCE}" type="datetimeFigureOut">
              <a:rPr lang="en-US" smtClean="0"/>
              <a:t>4/23/2018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3666F-B088-4D60-AE5C-3E46B4D49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DD283C-749F-4C9F-828E-4E86A1BF3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D0050-4F3C-47E7-AD22-3ADBDF5E04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31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tif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2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sustainable-management-food/food-recovery-hierarchy" TargetMode="External"/><Relationship Id="rId5" Type="http://schemas.openxmlformats.org/officeDocument/2006/relationships/hyperlink" Target="http://www.oregon.gov/deq/FilterDocs/2050-SWHierarchy.pdf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tworthtexas.gov/solidwaste/" TargetMode="External"/><Relationship Id="rId7" Type="http://schemas.openxmlformats.org/officeDocument/2006/relationships/hyperlink" Target="https://www.nytimes.com/2016/03/29/science/san-francisco-the-silicon-valley-of-recycling.html?_r=1" TargetMode="External"/><Relationship Id="rId2" Type="http://schemas.openxmlformats.org/officeDocument/2006/relationships/hyperlink" Target="http://royaloakrecycling.com/recycling-servi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attle.gov/util/MyServices/Rates/GarbageRates/index.htm" TargetMode="External"/><Relationship Id="rId5" Type="http://schemas.openxmlformats.org/officeDocument/2006/relationships/hyperlink" Target="https://cleantheworld.org/get-involved/hotel-recycling-program/" TargetMode="External"/><Relationship Id="rId4" Type="http://schemas.openxmlformats.org/officeDocument/2006/relationships/hyperlink" Target="https://www.lanecounty.org/government/county_departments/public_works/waste_management/recycling/multifamily_recycling_in_lane_county/starting_a_multifamily_recycling_progra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lasorganics.net/" TargetMode="External"/><Relationship Id="rId3" Type="http://schemas.openxmlformats.org/officeDocument/2006/relationships/hyperlink" Target="https://www.smartasn.org/where-to-recycle/" TargetMode="External"/><Relationship Id="rId7" Type="http://schemas.openxmlformats.org/officeDocument/2006/relationships/hyperlink" Target="http://www.lacsd.org/solidwaste/swfacilities/mrts/phmrf/default.asp" TargetMode="External"/><Relationship Id="rId2" Type="http://schemas.openxmlformats.org/officeDocument/2006/relationships/hyperlink" Target="https://www.cambridgema.gov/theworks/ourservices/recyclingandtrash/faqrecyclingandrubbish/curbsidecomp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ankerrecycling.com/" TargetMode="External"/><Relationship Id="rId5" Type="http://schemas.openxmlformats.org/officeDocument/2006/relationships/hyperlink" Target="http://www.mrwmd.org/materials-recovery-facility/" TargetMode="External"/><Relationship Id="rId4" Type="http://schemas.openxmlformats.org/officeDocument/2006/relationships/hyperlink" Target="http://gbbinc.com/projects/procurement-of-state-of-the-art-cd-recycling-facility-fauquier-county-v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xmlns="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xmlns="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xmlns="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xmlns="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xmlns="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xmlns="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xmlns="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197" y="215223"/>
            <a:ext cx="9443803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		Recycle Program Impacts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Residential + Commercial Food Waste Collection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3614" y="6425996"/>
            <a:ext cx="88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 Focuses on Non-Packaging vegetative food waste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15231" y="1963997"/>
          <a:ext cx="9642580" cy="426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8782022" imgH="3886110" progId="Excel.Sheet.12">
                  <p:embed/>
                </p:oleObj>
              </mc:Choice>
              <mc:Fallback>
                <p:oleObj name="Worksheet" r:id="rId4" imgW="8782022" imgH="3886110" progId="Excel.Shee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15231" y="1963997"/>
                        <a:ext cx="9642580" cy="4266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39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=""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=""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=""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948240" y="39545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 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4694C77-A0F9-489B-956A-AF86F809A05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2397" y="2509069"/>
            <a:ext cx="5707489" cy="31130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DFF75F-594A-4965-BA28-E8957B3FE669}"/>
              </a:ext>
            </a:extLst>
          </p:cNvPr>
          <p:cNvSpPr txBox="1"/>
          <p:nvPr/>
        </p:nvSpPr>
        <p:spPr>
          <a:xfrm>
            <a:off x="264791" y="1979374"/>
            <a:ext cx="45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Deschutes Compost 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Site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~ 6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Acres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0239" y="1952207"/>
            <a:ext cx="52288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Compost  Facility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Tons /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sz="1600" b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Yard Debris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~ 29,000 </a:t>
            </a:r>
          </a:p>
          <a:p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  1,000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	Total 			~ 30,000</a:t>
            </a:r>
          </a:p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Food Waste Collection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		   Est.  4,000 – 8,000 </a:t>
            </a:r>
          </a:p>
          <a:p>
            <a:pPr lvl="0"/>
            <a:r>
              <a:rPr lang="en-US" sz="1600" b="1" i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	</a:t>
            </a:r>
            <a:r>
              <a:rPr lang="en-US" sz="1600" b="1" i="1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i="1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b="1" i="1" u="sng" dirty="0" smtClean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600" b="1" i="1" u="sng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4,000 – 8,000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Total New Organics	         8,000 – 16.000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Organics/Compost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38,000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46,000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DFF75F-594A-4965-BA28-E8957B3FE669}"/>
              </a:ext>
            </a:extLst>
          </p:cNvPr>
          <p:cNvSpPr txBox="1"/>
          <p:nvPr/>
        </p:nvSpPr>
        <p:spPr>
          <a:xfrm>
            <a:off x="6763264" y="5552423"/>
            <a:ext cx="455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6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1948240" y="39545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 Technologies 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A532A7B-F803-493D-9684-742A524E4FBD}"/>
              </a:ext>
            </a:extLst>
          </p:cNvPr>
          <p:cNvSpPr txBox="1"/>
          <p:nvPr/>
        </p:nvSpPr>
        <p:spPr>
          <a:xfrm>
            <a:off x="998432" y="2130378"/>
            <a:ext cx="2242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Aeration Floors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70A83A-BB1E-4694-A0D6-0399A213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03" y="2630094"/>
            <a:ext cx="2862441" cy="32483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4FC0B9-D429-4ADD-8AC0-271442E39461}"/>
              </a:ext>
            </a:extLst>
          </p:cNvPr>
          <p:cNvSpPr txBox="1"/>
          <p:nvPr/>
        </p:nvSpPr>
        <p:spPr>
          <a:xfrm>
            <a:off x="471488" y="6093964"/>
            <a:ext cx="577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*(Photos curtesy of Engineered Compost Systems, 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www.compostsystems.com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EF1E76C-8A38-4205-98A4-B772891FF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885" y="2644121"/>
            <a:ext cx="3716229" cy="32360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2CC8CAE-E915-4108-85C4-74EEEAAA9F59}"/>
              </a:ext>
            </a:extLst>
          </p:cNvPr>
          <p:cNvSpPr txBox="1"/>
          <p:nvPr/>
        </p:nvSpPr>
        <p:spPr>
          <a:xfrm>
            <a:off x="4542685" y="2161156"/>
            <a:ext cx="3716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Aerated Turned Pile (ATP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31CD300-87B2-4BCD-9A80-4E3F1433B38D}"/>
              </a:ext>
            </a:extLst>
          </p:cNvPr>
          <p:cNvSpPr txBox="1"/>
          <p:nvPr/>
        </p:nvSpPr>
        <p:spPr>
          <a:xfrm>
            <a:off x="8621552" y="2145767"/>
            <a:ext cx="3178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Aerated Static Pile (ASP)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BAB4CFE-15F1-4E2D-A080-887C8F787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554" y="2630094"/>
            <a:ext cx="3178942" cy="37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82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659" y="147411"/>
            <a:ext cx="8145905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 Technologies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26" y="1855603"/>
            <a:ext cx="10762938" cy="46501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1. Aerated Static Pile </a:t>
            </a:r>
            <a:r>
              <a:rPr lang="en-US" dirty="0"/>
              <a:t>	- 36,000 tpy  approx.  100 tpd </a:t>
            </a:r>
          </a:p>
          <a:p>
            <a:pPr marL="0" indent="0">
              <a:buNone/>
            </a:pPr>
            <a:r>
              <a:rPr lang="en-US" dirty="0"/>
              <a:t>	Capital cost   		~  $ 3 M - $ 4 M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400" dirty="0"/>
              <a:t>Includes</a:t>
            </a:r>
            <a:r>
              <a:rPr lang="en-US" dirty="0"/>
              <a:t>- </a:t>
            </a:r>
            <a:r>
              <a:rPr lang="en-US" sz="2400" dirty="0"/>
              <a:t>ASP Systems; Site Improvements; Process Equipment; Bio-Filter </a:t>
            </a:r>
          </a:p>
          <a:p>
            <a:pPr marL="0" indent="0">
              <a:buNone/>
            </a:pPr>
            <a:r>
              <a:rPr lang="en-US" sz="2400" b="1" dirty="0"/>
              <a:t>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Primary Retention – 18 days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		Secondary Retention – 22 to 30 days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b="1" dirty="0"/>
              <a:t>2. In Vessel SV Composter </a:t>
            </a:r>
          </a:p>
          <a:p>
            <a:pPr marL="0" indent="0">
              <a:buNone/>
            </a:pPr>
            <a:r>
              <a:rPr lang="en-US" dirty="0"/>
              <a:t>	Capital cost   		~  $ 5.5 M - $ 6M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2600" dirty="0"/>
              <a:t>Includes- In- vessel units; Site Improvements; Process Equipment; Bio-Filter </a:t>
            </a:r>
          </a:p>
          <a:p>
            <a:pPr marL="0" indent="0">
              <a:buNone/>
            </a:pPr>
            <a:r>
              <a:rPr lang="en-US" dirty="0"/>
              <a:t>	   	Primary Retention – 18 days</a:t>
            </a:r>
          </a:p>
          <a:p>
            <a:pPr marL="0" indent="0">
              <a:buNone/>
            </a:pPr>
            <a:r>
              <a:rPr lang="en-US" dirty="0"/>
              <a:t>		Cure time varies based on materials </a:t>
            </a:r>
          </a:p>
          <a:p>
            <a:pPr marL="0" indent="0">
              <a:buNone/>
            </a:pPr>
            <a:r>
              <a:rPr lang="en-US" b="1" dirty="0"/>
              <a:t>  Operating Cost </a:t>
            </a:r>
            <a:r>
              <a:rPr lang="en-US" dirty="0"/>
              <a:t>-  $20 to $30 per ton  *  (Estimates provided by ECS)				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456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1948240" y="39545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Organics / Compost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8E932AB-2809-4DF7-B064-CA7E383A8648}"/>
              </a:ext>
            </a:extLst>
          </p:cNvPr>
          <p:cNvSpPr txBox="1">
            <a:spLocks/>
          </p:cNvSpPr>
          <p:nvPr/>
        </p:nvSpPr>
        <p:spPr>
          <a:xfrm>
            <a:off x="861786" y="1816449"/>
            <a:ext cx="10773228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Strategy </a:t>
            </a: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 food waste collection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compost market study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best site for future operations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Technology Options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financial /rates </a:t>
            </a:r>
          </a:p>
          <a:p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smtClean="0"/>
              <a:t>		</a:t>
            </a:r>
          </a:p>
          <a:p>
            <a:r>
              <a:rPr lang="en-US" sz="3400" dirty="0" smtClean="0"/>
              <a:t> 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1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2623762" y="32983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/ Demolition Waste</a:t>
            </a: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32C53E2-84E6-4F3A-BD7C-39054722E96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t="5724" r="1989" b="26102"/>
          <a:stretch/>
        </p:blipFill>
        <p:spPr bwMode="auto">
          <a:xfrm>
            <a:off x="5943600" y="2335530"/>
            <a:ext cx="4984750" cy="2491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9F426A-0FDB-4878-83A5-4075A5776492}"/>
              </a:ext>
            </a:extLst>
          </p:cNvPr>
          <p:cNvSpPr txBox="1"/>
          <p:nvPr/>
        </p:nvSpPr>
        <p:spPr>
          <a:xfrm>
            <a:off x="322640" y="2058143"/>
            <a:ext cx="616463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C/D Waste at Knott Landfill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Waste Disposed 	181,000 tpy (2017)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C/D Waste 25-30%	45,000-54,000 tpy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Composition*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Fines/ Dirt 		35%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Wood/ Green Waste 	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Roofing Material 	2%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Scrap Metal		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Commodities 	3%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Cardboard/ Paper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Rigid Plastics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Materials	46%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C03E49-B1A8-4A6E-9264-45A56E71B00B}"/>
              </a:ext>
            </a:extLst>
          </p:cNvPr>
          <p:cNvSpPr txBox="1"/>
          <p:nvPr/>
        </p:nvSpPr>
        <p:spPr>
          <a:xfrm>
            <a:off x="3404959" y="6546824"/>
            <a:ext cx="472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*Source: Monterey C/D and Self Haul Composition Data </a:t>
            </a:r>
          </a:p>
        </p:txBody>
      </p:sp>
    </p:spTree>
    <p:extLst>
      <p:ext uri="{BB962C8B-B14F-4D97-AF65-F5344CB8AC3E}">
        <p14:creationId xmlns:p14="http://schemas.microsoft.com/office/powerpoint/2010/main" val="11040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1981200" y="225759"/>
            <a:ext cx="975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of New Recycling Programs </a:t>
            </a:r>
            <a:endParaRPr lang="en-US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+ C/D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70825"/>
              </p:ext>
            </p:extLst>
          </p:nvPr>
        </p:nvGraphicFramePr>
        <p:xfrm>
          <a:off x="929811" y="1816449"/>
          <a:ext cx="10027578" cy="462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Worksheet" r:id="rId4" imgW="9286900" imgH="4286250" progId="Excel.Sheet.12">
                  <p:embed/>
                </p:oleObj>
              </mc:Choice>
              <mc:Fallback>
                <p:oleObj name="Worksheet" r:id="rId4" imgW="9286900" imgH="4286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9811" y="1816449"/>
                        <a:ext cx="10027578" cy="462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53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" y="3399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1981200" y="225759"/>
            <a:ext cx="9751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Impacts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Diversion 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Waste + C/D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28" y="1556955"/>
            <a:ext cx="8766488" cy="47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73555" y="2575775"/>
            <a:ext cx="1159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Includes </a:t>
            </a:r>
            <a:r>
              <a:rPr lang="en-US" dirty="0" smtClean="0">
                <a:solidFill>
                  <a:srgbClr val="FF0000"/>
                </a:solidFill>
              </a:rPr>
              <a:t>Inerts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615966" y="2835142"/>
            <a:ext cx="1867438" cy="637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6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9989AE-F6BE-4871-BFD8-03A4D4139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2035"/>
            <a:ext cx="1039929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MAINTAIN/CONTINUE: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Develop and execute a coordinated promotion and education program with cities, franchise collection companies, The Environmental Center and other entities needed to support ongoing waste prevention, reuse and recycling efforts.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Fund these programs to, at a minimum, maintain the level of participation in reducing waste disposed in landfills.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Evaluate program impacts and examine innovative approaches to inform the public and businesses to reach an ever-growing population and new employers.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NEW PROGRAMS: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Target expansion in participation at multifamily developments, including hotels and resort communities for targeting the year-round tourist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 collection of vegetative waste with yard waste and consider universal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Expand and develop new programs aimed at increasing recycling by businesses or commercial generators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xmlns="" id="{2D9540AF-2177-4378-8F55-92E1D23CBA75}"/>
              </a:ext>
            </a:extLst>
          </p:cNvPr>
          <p:cNvSpPr txBox="1">
            <a:spLocks/>
          </p:cNvSpPr>
          <p:nvPr/>
        </p:nvSpPr>
        <p:spPr>
          <a:xfrm>
            <a:off x="2166701" y="0"/>
            <a:ext cx="10025299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/>
                </a:solidFill>
              </a:rPr>
              <a:t>Chapter 3: DRAFT RECOMMENDATIONS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Waste Prevention, Reduction, Reuse, and Recycling </a:t>
            </a:r>
          </a:p>
        </p:txBody>
      </p:sp>
    </p:spTree>
    <p:extLst>
      <p:ext uri="{BB962C8B-B14F-4D97-AF65-F5344CB8AC3E}">
        <p14:creationId xmlns:p14="http://schemas.microsoft.com/office/powerpoint/2010/main" val="17786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1948240" y="39545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8E932AB-2809-4DF7-B064-CA7E383A8648}"/>
              </a:ext>
            </a:extLst>
          </p:cNvPr>
          <p:cNvSpPr txBox="1">
            <a:spLocks/>
          </p:cNvSpPr>
          <p:nvPr/>
        </p:nvSpPr>
        <p:spPr>
          <a:xfrm>
            <a:off x="861786" y="1816449"/>
            <a:ext cx="10773228" cy="47638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8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Recommendations for Waste 	Reduction,    	Reuse and Recycling 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(Chapters 3 &amp; 4) </a:t>
            </a:r>
          </a:p>
          <a:p>
            <a:pPr marL="514350" indent="-514350" algn="l">
              <a:buAutoNum type="arabicPeriod"/>
            </a:pP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Timeframe for Public Meeting</a:t>
            </a:r>
          </a:p>
          <a:p>
            <a:pPr marL="514350" indent="-514350" algn="l">
              <a:buAutoNum type="arabicPeriod"/>
            </a:pP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SWAC – May 22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US" sz="2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Chapter 5 - Transfer Stations  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/>
              <a:t>	</a:t>
            </a:r>
            <a:r>
              <a:rPr lang="en-US" sz="3400" dirty="0" smtClean="0"/>
              <a:t>	</a:t>
            </a:r>
          </a:p>
          <a:p>
            <a:r>
              <a:rPr lang="en-US" sz="3400" dirty="0" smtClean="0"/>
              <a:t> 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8E932AB-2809-4DF7-B064-CA7E383A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772" y="1786988"/>
            <a:ext cx="10773228" cy="476386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– Collection and Recycling Processing Discussion			</a:t>
            </a:r>
          </a:p>
          <a:p>
            <a:pPr lvl="2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New Material</a:t>
            </a:r>
          </a:p>
          <a:p>
            <a:pPr lvl="2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Needs and Opportunities </a:t>
            </a:r>
          </a:p>
          <a:p>
            <a:pPr lvl="2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Collection/Recycling Options</a:t>
            </a:r>
          </a:p>
          <a:p>
            <a:endParaRPr lang="en-US" sz="3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 startAt="2"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3 – Waste Prevention / Reuse and Recycling Analysis 		</a:t>
            </a:r>
          </a:p>
          <a:p>
            <a:pPr marL="0" indent="0">
              <a:buNone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	Draft Recommendations	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r>
              <a:rPr lang="en-US" sz="3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								 </a:t>
            </a:r>
          </a:p>
          <a:p>
            <a:pPr marL="742950" lvl="0" indent="-742950">
              <a:buFont typeface="+mj-lt"/>
              <a:buAutoNum type="arabicPeriod" startAt="3"/>
            </a:pPr>
            <a:endParaRPr lang="en-US" sz="3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 startAt="3"/>
            </a:pPr>
            <a:r>
              <a:rPr lang="en-US" sz="3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Meeting	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3400" dirty="0"/>
              <a:t>			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205299BD-A4E4-4305-8EF4-85E5E15F13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8943" y="579708"/>
            <a:ext cx="814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SWAC Agenda : April 24, 2018</a:t>
            </a:r>
          </a:p>
        </p:txBody>
      </p:sp>
    </p:spTree>
    <p:extLst>
      <p:ext uri="{BB962C8B-B14F-4D97-AF65-F5344CB8AC3E}">
        <p14:creationId xmlns:p14="http://schemas.microsoft.com/office/powerpoint/2010/main" val="308326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D74B8-C56A-45A9-8B91-D3FEC7654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Solid Waste Hierarchy</a:t>
            </a:r>
          </a:p>
        </p:txBody>
      </p:sp>
      <p:pic>
        <p:nvPicPr>
          <p:cNvPr id="4" name="Picture 1" descr="image005">
            <a:extLst>
              <a:ext uri="{FF2B5EF4-FFF2-40B4-BE49-F238E27FC236}">
                <a16:creationId xmlns:a16="http://schemas.microsoft.com/office/drawing/2014/main" xmlns="" id="{50B3EDC7-7DB7-4386-9AEA-D8B402A83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9" y="2033669"/>
            <a:ext cx="5551451" cy="381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Food Recovery Hierarchy, food waste, composting, waste management, recycle, source reduction">
            <a:extLst>
              <a:ext uri="{FF2B5EF4-FFF2-40B4-BE49-F238E27FC236}">
                <a16:creationId xmlns:a16="http://schemas.microsoft.com/office/drawing/2014/main" xmlns="" id="{E5B1F5EF-5534-426F-BDFB-3CAA6F59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5" y="1872454"/>
            <a:ext cx="4795090" cy="4217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0B3CFE-1C48-4D8C-ABA1-9F683F6770D0}"/>
              </a:ext>
            </a:extLst>
          </p:cNvPr>
          <p:cNvSpPr/>
          <p:nvPr/>
        </p:nvSpPr>
        <p:spPr>
          <a:xfrm>
            <a:off x="2262472" y="6269038"/>
            <a:ext cx="18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5"/>
              </a:rPr>
              <a:t>From Oregon DEQ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5087BAA-E43F-4DD1-9961-5F0EE9965AFA}"/>
              </a:ext>
            </a:extLst>
          </p:cNvPr>
          <p:cNvSpPr/>
          <p:nvPr/>
        </p:nvSpPr>
        <p:spPr>
          <a:xfrm>
            <a:off x="8372529" y="6269038"/>
            <a:ext cx="1379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6"/>
              </a:rPr>
              <a:t>From US EPA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73357AE-BDF2-47BA-B57A-47CD3EFD6AE7}"/>
              </a:ext>
            </a:extLst>
          </p:cNvPr>
          <p:cNvCxnSpPr>
            <a:cxnSpLocks/>
          </p:cNvCxnSpPr>
          <p:nvPr/>
        </p:nvCxnSpPr>
        <p:spPr>
          <a:xfrm>
            <a:off x="595086" y="2148114"/>
            <a:ext cx="52977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267A27E-84F1-4B67-A6C6-ACBA4289E58A}"/>
              </a:ext>
            </a:extLst>
          </p:cNvPr>
          <p:cNvCxnSpPr>
            <a:cxnSpLocks/>
          </p:cNvCxnSpPr>
          <p:nvPr/>
        </p:nvCxnSpPr>
        <p:spPr>
          <a:xfrm>
            <a:off x="595086" y="2148114"/>
            <a:ext cx="1799771" cy="24093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3D71A8A-14F8-46EE-913D-0483F14AE87B}"/>
              </a:ext>
            </a:extLst>
          </p:cNvPr>
          <p:cNvCxnSpPr>
            <a:cxnSpLocks/>
          </p:cNvCxnSpPr>
          <p:nvPr/>
        </p:nvCxnSpPr>
        <p:spPr>
          <a:xfrm flipV="1">
            <a:off x="4034971" y="2148115"/>
            <a:ext cx="1857829" cy="24093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0C9C290F-79E1-466D-A0BC-7D156344A590}"/>
              </a:ext>
            </a:extLst>
          </p:cNvPr>
          <p:cNvCxnSpPr>
            <a:cxnSpLocks/>
          </p:cNvCxnSpPr>
          <p:nvPr/>
        </p:nvCxnSpPr>
        <p:spPr>
          <a:xfrm>
            <a:off x="2394857" y="4513943"/>
            <a:ext cx="16401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AA7AF8C8-19C3-4186-A8F2-515F6E229A4C}"/>
              </a:ext>
            </a:extLst>
          </p:cNvPr>
          <p:cNvCxnSpPr>
            <a:cxnSpLocks/>
          </p:cNvCxnSpPr>
          <p:nvPr/>
        </p:nvCxnSpPr>
        <p:spPr>
          <a:xfrm flipH="1" flipV="1">
            <a:off x="4845094" y="3789452"/>
            <a:ext cx="1454108" cy="10042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FC0DD72-9C28-4BA2-A656-E8052249E5EF}"/>
              </a:ext>
            </a:extLst>
          </p:cNvPr>
          <p:cNvSpPr txBox="1"/>
          <p:nvPr/>
        </p:nvSpPr>
        <p:spPr>
          <a:xfrm>
            <a:off x="6095999" y="4703412"/>
            <a:ext cx="1436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SWMP Chapter 3 and 4</a:t>
            </a:r>
          </a:p>
        </p:txBody>
      </p:sp>
    </p:spTree>
    <p:extLst>
      <p:ext uri="{BB962C8B-B14F-4D97-AF65-F5344CB8AC3E}">
        <p14:creationId xmlns:p14="http://schemas.microsoft.com/office/powerpoint/2010/main" val="291302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2F035C-7E17-4524-AE23-1AAC7E6710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8" y="0"/>
            <a:ext cx="11225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30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0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97A974EC-6617-4B59-BE6A-1A2A8EB64F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97756" y="676085"/>
          <a:ext cx="8632212" cy="6080434"/>
        </p:xfrm>
        <a:graphic>
          <a:graphicData uri="http://schemas.openxmlformats.org/drawingml/2006/table">
            <a:tbl>
              <a:tblPr firstRow="1" firstCol="1" bandRow="1"/>
              <a:tblGrid>
                <a:gridCol w="1925680">
                  <a:extLst>
                    <a:ext uri="{9D8B030D-6E8A-4147-A177-3AD203B41FA5}">
                      <a16:colId xmlns:a16="http://schemas.microsoft.com/office/drawing/2014/main" xmlns="" val="1631610125"/>
                    </a:ext>
                  </a:extLst>
                </a:gridCol>
                <a:gridCol w="1063684">
                  <a:extLst>
                    <a:ext uri="{9D8B030D-6E8A-4147-A177-3AD203B41FA5}">
                      <a16:colId xmlns:a16="http://schemas.microsoft.com/office/drawing/2014/main" xmlns="" val="939515895"/>
                    </a:ext>
                  </a:extLst>
                </a:gridCol>
                <a:gridCol w="1383721">
                  <a:extLst>
                    <a:ext uri="{9D8B030D-6E8A-4147-A177-3AD203B41FA5}">
                      <a16:colId xmlns:a16="http://schemas.microsoft.com/office/drawing/2014/main" xmlns="" val="4068766077"/>
                    </a:ext>
                  </a:extLst>
                </a:gridCol>
                <a:gridCol w="1408912">
                  <a:extLst>
                    <a:ext uri="{9D8B030D-6E8A-4147-A177-3AD203B41FA5}">
                      <a16:colId xmlns:a16="http://schemas.microsoft.com/office/drawing/2014/main" xmlns="" val="1075526645"/>
                    </a:ext>
                  </a:extLst>
                </a:gridCol>
                <a:gridCol w="1295553">
                  <a:extLst>
                    <a:ext uri="{9D8B030D-6E8A-4147-A177-3AD203B41FA5}">
                      <a16:colId xmlns:a16="http://schemas.microsoft.com/office/drawing/2014/main" xmlns="" val="3235372909"/>
                    </a:ext>
                  </a:extLst>
                </a:gridCol>
                <a:gridCol w="1554662">
                  <a:extLst>
                    <a:ext uri="{9D8B030D-6E8A-4147-A177-3AD203B41FA5}">
                      <a16:colId xmlns:a16="http://schemas.microsoft.com/office/drawing/2014/main" xmlns="" val="1934705604"/>
                    </a:ext>
                  </a:extLst>
                </a:gridCol>
              </a:tblGrid>
              <a:tr h="79367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Composition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Total Waste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Waste (Disposed+ Recyclables)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Disposed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Disposed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Recycled Materials (tons)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12515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Paper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62,198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40,272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21,926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816325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Cardboard/ Kraft</a:t>
                      </a:r>
                      <a:endParaRPr 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18,185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5,638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12,547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3700051"/>
                  </a:ext>
                </a:extLst>
              </a:tr>
              <a:tr h="2329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Mixed Paper/ ONP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9,379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807266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Paper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6401594"/>
                  </a:ext>
                </a:extLst>
              </a:tr>
              <a:tr h="250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Compostable / Soiled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59330183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Plastics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14,327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12,887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760511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102,654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67,657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34,997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5675028"/>
                  </a:ext>
                </a:extLst>
              </a:tr>
              <a:tr h="2035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Yard Debris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33,266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4540987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Wood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22,330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16,109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6,221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7796223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42,701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41,883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4193885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4,357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242828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Glass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9,786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6,564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6553175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Metal</a:t>
                      </a:r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19,844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8,568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8058194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Aluminum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2927027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 Cans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3,549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758649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(Scrap Metal)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14,065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080267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Inorganics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21,584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19,330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2,254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8945042"/>
                  </a:ext>
                </a:extLst>
              </a:tr>
              <a:tr h="2107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Rock/ Concrete/ Brick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6,033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1514680"/>
                  </a:ext>
                </a:extLst>
              </a:tr>
              <a:tr h="2221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Gypsum Wallboard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390801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1,052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291296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Misc. Organics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11,276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967664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10,055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6,443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3,612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3391942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Motor Oil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794954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Materials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6,522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4,833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1,689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4768598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Recyclables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2975919"/>
                  </a:ext>
                </a:extLst>
              </a:tr>
              <a:tr h="1984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Waste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240,844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161,087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79,757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21" marR="61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4266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F03BD-1B52-4202-A8DE-B15BA6DA184E}"/>
              </a:ext>
            </a:extLst>
          </p:cNvPr>
          <p:cNvSpPr txBox="1"/>
          <p:nvPr/>
        </p:nvSpPr>
        <p:spPr>
          <a:xfrm>
            <a:off x="2483577" y="16577"/>
            <a:ext cx="8546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 Collection  and Recycling Processing Deschutes County Waste Stream 2016</a:t>
            </a:r>
          </a:p>
        </p:txBody>
      </p:sp>
      <p:sp>
        <p:nvSpPr>
          <p:cNvPr id="3" name="Oval 2"/>
          <p:cNvSpPr/>
          <p:nvPr/>
        </p:nvSpPr>
        <p:spPr>
          <a:xfrm>
            <a:off x="6897931" y="1415669"/>
            <a:ext cx="1018108" cy="80156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6959736" y="2986241"/>
            <a:ext cx="1018108" cy="5596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7042422" y="2483788"/>
            <a:ext cx="935422" cy="38477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22306" y="2221030"/>
            <a:ext cx="935422" cy="2627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6980963" y="3896403"/>
            <a:ext cx="935422" cy="3048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58491"/>
            <a:ext cx="217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Commodities 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(41,077 tpy)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Source Separation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MRF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50" y="3119598"/>
            <a:ext cx="2175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Organics (48,326 tpy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Yard Waste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Food Waste</a:t>
            </a:r>
          </a:p>
          <a:p>
            <a:r>
              <a:rPr lang="en-US" dirty="0">
                <a:solidFill>
                  <a:srgbClr val="FF0000"/>
                </a:solidFill>
              </a:rPr>
              <a:t>Other  (32,218 tpy)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Wood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Compostable Paper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50" y="5585512"/>
            <a:ext cx="212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Total  - 121,621 tpy 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Goal Recover – 33% 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- 40,000 tpy </a:t>
            </a:r>
          </a:p>
        </p:txBody>
      </p:sp>
    </p:spTree>
    <p:extLst>
      <p:ext uri="{BB962C8B-B14F-4D97-AF65-F5344CB8AC3E}">
        <p14:creationId xmlns:p14="http://schemas.microsoft.com/office/powerpoint/2010/main" val="344545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62100F0-0A95-416B-93E0-2F7BA1C07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04612"/>
              </p:ext>
            </p:extLst>
          </p:nvPr>
        </p:nvGraphicFramePr>
        <p:xfrm>
          <a:off x="383147" y="1581791"/>
          <a:ext cx="11529812" cy="527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526">
                  <a:extLst>
                    <a:ext uri="{9D8B030D-6E8A-4147-A177-3AD203B41FA5}">
                      <a16:colId xmlns:a16="http://schemas.microsoft.com/office/drawing/2014/main" xmlns="" val="357416653"/>
                    </a:ext>
                  </a:extLst>
                </a:gridCol>
                <a:gridCol w="1673503">
                  <a:extLst>
                    <a:ext uri="{9D8B030D-6E8A-4147-A177-3AD203B41FA5}">
                      <a16:colId xmlns:a16="http://schemas.microsoft.com/office/drawing/2014/main" xmlns="" val="3917637742"/>
                    </a:ext>
                  </a:extLst>
                </a:gridCol>
                <a:gridCol w="1300840">
                  <a:extLst>
                    <a:ext uri="{9D8B030D-6E8A-4147-A177-3AD203B41FA5}">
                      <a16:colId xmlns:a16="http://schemas.microsoft.com/office/drawing/2014/main" xmlns="" val="1096072194"/>
                    </a:ext>
                  </a:extLst>
                </a:gridCol>
                <a:gridCol w="936510">
                  <a:extLst>
                    <a:ext uri="{9D8B030D-6E8A-4147-A177-3AD203B41FA5}">
                      <a16:colId xmlns:a16="http://schemas.microsoft.com/office/drawing/2014/main" xmlns="" val="2529494180"/>
                    </a:ext>
                  </a:extLst>
                </a:gridCol>
                <a:gridCol w="1016186">
                  <a:extLst>
                    <a:ext uri="{9D8B030D-6E8A-4147-A177-3AD203B41FA5}">
                      <a16:colId xmlns:a16="http://schemas.microsoft.com/office/drawing/2014/main" xmlns="" val="797612092"/>
                    </a:ext>
                  </a:extLst>
                </a:gridCol>
                <a:gridCol w="875322">
                  <a:extLst>
                    <a:ext uri="{9D8B030D-6E8A-4147-A177-3AD203B41FA5}">
                      <a16:colId xmlns:a16="http://schemas.microsoft.com/office/drawing/2014/main" xmlns="" val="3438892881"/>
                    </a:ext>
                  </a:extLst>
                </a:gridCol>
                <a:gridCol w="1460465">
                  <a:extLst>
                    <a:ext uri="{9D8B030D-6E8A-4147-A177-3AD203B41FA5}">
                      <a16:colId xmlns:a16="http://schemas.microsoft.com/office/drawing/2014/main" xmlns="" val="1042863259"/>
                    </a:ext>
                  </a:extLst>
                </a:gridCol>
                <a:gridCol w="972057">
                  <a:extLst>
                    <a:ext uri="{9D8B030D-6E8A-4147-A177-3AD203B41FA5}">
                      <a16:colId xmlns:a16="http://schemas.microsoft.com/office/drawing/2014/main" xmlns="" val="3143467399"/>
                    </a:ext>
                  </a:extLst>
                </a:gridCol>
                <a:gridCol w="1162403">
                  <a:extLst>
                    <a:ext uri="{9D8B030D-6E8A-4147-A177-3AD203B41FA5}">
                      <a16:colId xmlns:a16="http://schemas.microsoft.com/office/drawing/2014/main" xmlns="" val="472610764"/>
                    </a:ext>
                  </a:extLst>
                </a:gridCol>
              </a:tblGrid>
              <a:tr h="736406"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Need/Alternative Identified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Key Point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Expansion Program/New Program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Consistent With Hierarchy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Reduces Long-term Generation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Highest and Best Use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Cost Effective and Stabilizes Rates Long-term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Flexibility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Examples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20817242"/>
                  </a:ext>
                </a:extLst>
              </a:tr>
              <a:tr h="448689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Target OCC and Scrap metal from Commercial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DEQ Commercial target of 55%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 only 2 materials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2"/>
                        </a:rPr>
                        <a:t>Royal Oak Recycling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46510940"/>
                  </a:ext>
                </a:extLst>
              </a:tr>
              <a:tr h="65024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Residential expansion of recycling, yard waste/food waste, glass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Consider universal service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Expansion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3"/>
                        </a:rPr>
                        <a:t>Fort Worth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67487905"/>
                  </a:ext>
                </a:extLst>
              </a:tr>
              <a:tr h="66651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Multifamily program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Compliance with DEQ by 2022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Marion County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61024961"/>
                  </a:ext>
                </a:extLst>
              </a:tr>
              <a:tr h="5836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Tourism/hospitality focus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More tourists than residents in County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Expansion/New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5"/>
                        </a:rPr>
                        <a:t>Clean the World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10750773"/>
                  </a:ext>
                </a:extLst>
              </a:tr>
              <a:tr h="5836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Rate Incentives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Use to impact behavior change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6"/>
                        </a:rPr>
                        <a:t>Seattle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471777824"/>
                  </a:ext>
                </a:extLst>
              </a:tr>
              <a:tr h="1156559"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Target commercial dry waste 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Ties into food waste program; dry waste could be processed with residential recycling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7"/>
                        </a:rPr>
                        <a:t>San Francisco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38724037"/>
                  </a:ext>
                </a:extLst>
              </a:tr>
            </a:tbl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xmlns="" id="{DE7DFA30-32E3-472A-BBC2-F0D87B5B5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0026" y="255493"/>
            <a:ext cx="10025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Analysis: </a:t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Collection and Recycling/Processing (1)</a:t>
            </a:r>
          </a:p>
        </p:txBody>
      </p:sp>
    </p:spTree>
    <p:extLst>
      <p:ext uri="{BB962C8B-B14F-4D97-AF65-F5344CB8AC3E}">
        <p14:creationId xmlns:p14="http://schemas.microsoft.com/office/powerpoint/2010/main" val="376780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27D92B6A-FA88-40C7-918D-081305F70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103508"/>
              </p:ext>
            </p:extLst>
          </p:nvPr>
        </p:nvGraphicFramePr>
        <p:xfrm>
          <a:off x="0" y="1568569"/>
          <a:ext cx="12031580" cy="5289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5332">
                  <a:extLst>
                    <a:ext uri="{9D8B030D-6E8A-4147-A177-3AD203B41FA5}">
                      <a16:colId xmlns:a16="http://schemas.microsoft.com/office/drawing/2014/main" xmlns="" val="135846725"/>
                    </a:ext>
                  </a:extLst>
                </a:gridCol>
                <a:gridCol w="1871013">
                  <a:extLst>
                    <a:ext uri="{9D8B030D-6E8A-4147-A177-3AD203B41FA5}">
                      <a16:colId xmlns:a16="http://schemas.microsoft.com/office/drawing/2014/main" xmlns="" val="1451480605"/>
                    </a:ext>
                  </a:extLst>
                </a:gridCol>
                <a:gridCol w="1314467">
                  <a:extLst>
                    <a:ext uri="{9D8B030D-6E8A-4147-A177-3AD203B41FA5}">
                      <a16:colId xmlns:a16="http://schemas.microsoft.com/office/drawing/2014/main" xmlns="" val="582282673"/>
                    </a:ext>
                  </a:extLst>
                </a:gridCol>
                <a:gridCol w="895571">
                  <a:extLst>
                    <a:ext uri="{9D8B030D-6E8A-4147-A177-3AD203B41FA5}">
                      <a16:colId xmlns:a16="http://schemas.microsoft.com/office/drawing/2014/main" xmlns="" val="1645734054"/>
                    </a:ext>
                  </a:extLst>
                </a:gridCol>
                <a:gridCol w="1060411">
                  <a:extLst>
                    <a:ext uri="{9D8B030D-6E8A-4147-A177-3AD203B41FA5}">
                      <a16:colId xmlns:a16="http://schemas.microsoft.com/office/drawing/2014/main" xmlns="" val="3939087151"/>
                    </a:ext>
                  </a:extLst>
                </a:gridCol>
                <a:gridCol w="913414">
                  <a:extLst>
                    <a:ext uri="{9D8B030D-6E8A-4147-A177-3AD203B41FA5}">
                      <a16:colId xmlns:a16="http://schemas.microsoft.com/office/drawing/2014/main" xmlns="" val="3558778518"/>
                    </a:ext>
                  </a:extLst>
                </a:gridCol>
                <a:gridCol w="1367148">
                  <a:extLst>
                    <a:ext uri="{9D8B030D-6E8A-4147-A177-3AD203B41FA5}">
                      <a16:colId xmlns:a16="http://schemas.microsoft.com/office/drawing/2014/main" xmlns="" val="3472910693"/>
                    </a:ext>
                  </a:extLst>
                </a:gridCol>
                <a:gridCol w="990736">
                  <a:extLst>
                    <a:ext uri="{9D8B030D-6E8A-4147-A177-3AD203B41FA5}">
                      <a16:colId xmlns:a16="http://schemas.microsoft.com/office/drawing/2014/main" xmlns="" val="503856153"/>
                    </a:ext>
                  </a:extLst>
                </a:gridCol>
                <a:gridCol w="1393488">
                  <a:extLst>
                    <a:ext uri="{9D8B030D-6E8A-4147-A177-3AD203B41FA5}">
                      <a16:colId xmlns:a16="http://schemas.microsoft.com/office/drawing/2014/main" xmlns="" val="3796201267"/>
                    </a:ext>
                  </a:extLst>
                </a:gridCol>
              </a:tblGrid>
              <a:tr h="1014032">
                <a:tc>
                  <a:txBody>
                    <a:bodyPr/>
                    <a:lstStyle/>
                    <a:p>
                      <a:pPr marL="74231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Need/Alternative Identified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Key Point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Expansion Program/New Program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Consistent With Hierarchy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Reduces Long-term Generation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Highest and Best Use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Cost Effective and Stabilizes Rates Long-term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Flexibility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Examples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913751660"/>
                  </a:ext>
                </a:extLst>
              </a:tr>
              <a:tr h="779155"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Target food waste (curbside and commercial)</a:t>
                      </a:r>
                    </a:p>
                    <a:p>
                      <a:pPr marL="74231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Highest opportunity; product can be used in-County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Expansion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2"/>
                        </a:rPr>
                        <a:t>Cambridge, MA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373238826"/>
                  </a:ext>
                </a:extLst>
              </a:tr>
              <a:tr h="779155">
                <a:tc>
                  <a:txBody>
                    <a:bodyPr/>
                    <a:lstStyle/>
                    <a:p>
                      <a:pPr marL="742315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Explore textiles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High favor with residents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3"/>
                        </a:rPr>
                        <a:t>SMART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24818997"/>
                  </a:ext>
                </a:extLst>
              </a:tr>
              <a:tr h="79320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Add C&amp;D program/processing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25- 30% of material entering landfill now;  Simple line could work at Knott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4"/>
                        </a:rPr>
                        <a:t>Virginia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69689263"/>
                  </a:ext>
                </a:extLst>
              </a:tr>
              <a:tr h="90887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 a MRF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-Commingled MRF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-Integrated Mixed Waste Processing with MRF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New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5"/>
                        </a:rPr>
                        <a:t>Monterey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6"/>
                        </a:rPr>
                        <a:t>San Jose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7"/>
                        </a:rPr>
                        <a:t>LA County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144745675"/>
                  </a:ext>
                </a:extLst>
              </a:tr>
              <a:tr h="779641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Upgrade Compost Facilities</a:t>
                      </a:r>
                    </a:p>
                    <a:p>
                      <a:pPr marL="0" marR="0" indent="0" algn="l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-connect to AD effort in Bend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-Aerated Static Piles (ASP)</a:t>
                      </a:r>
                    </a:p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-In vessel with ASP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Expansion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3683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25"/>
                        </a:spcAft>
                      </a:pPr>
                      <a:r>
                        <a:rPr lang="en-US" sz="1400" u="sng" dirty="0">
                          <a:effectLst/>
                          <a:hlinkClick r:id="rId8"/>
                        </a:rPr>
                        <a:t>Greeneville, SC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08460153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C36BD930-0678-4883-82AB-1491F7BBA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07594" y="255493"/>
            <a:ext cx="912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Analysis: </a:t>
            </a:r>
            <a:b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Collection and Recycling/Processing (2)</a:t>
            </a:r>
          </a:p>
        </p:txBody>
      </p:sp>
    </p:spTree>
    <p:extLst>
      <p:ext uri="{BB962C8B-B14F-4D97-AF65-F5344CB8AC3E}">
        <p14:creationId xmlns:p14="http://schemas.microsoft.com/office/powerpoint/2010/main" val="312715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xmlns="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xmlns="" id="{76F489ED-11D6-4ACD-9F60-B5A9492D7959}"/>
              </a:ext>
            </a:extLst>
          </p:cNvPr>
          <p:cNvSpPr/>
          <p:nvPr/>
        </p:nvSpPr>
        <p:spPr>
          <a:xfrm rot="5400000">
            <a:off x="5319221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xmlns="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17" y="12532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3D6632-8603-48C8-97AE-7A1D3243A07D}"/>
              </a:ext>
            </a:extLst>
          </p:cNvPr>
          <p:cNvSpPr txBox="1"/>
          <p:nvPr/>
        </p:nvSpPr>
        <p:spPr>
          <a:xfrm>
            <a:off x="1948240" y="39545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 Strategies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4260D12A-9681-424E-B602-71674BC8CA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535295A3-81D2-4B29-A4B1-25C96608C8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xmlns="" id="{326F8EC2-5BA6-4FBC-A3CE-06D8E0EA7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08E932AB-2809-4DF7-B064-CA7E383A8648}"/>
              </a:ext>
            </a:extLst>
          </p:cNvPr>
          <p:cNvSpPr txBox="1">
            <a:spLocks/>
          </p:cNvSpPr>
          <p:nvPr/>
        </p:nvSpPr>
        <p:spPr>
          <a:xfrm>
            <a:off x="698029" y="1816449"/>
            <a:ext cx="11227807" cy="476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en-US" sz="30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low hanging fruit </a:t>
            </a:r>
          </a:p>
          <a:p>
            <a:pPr algn="l"/>
            <a:r>
              <a:rPr lang="en-US" sz="3800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Expansion of existing Collection programs </a:t>
            </a:r>
          </a:p>
          <a:p>
            <a:pPr algn="l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Residential  Curbside singles stream to more customers </a:t>
            </a:r>
          </a:p>
          <a:p>
            <a:pPr algn="l"/>
            <a:r>
              <a:rPr lang="en-US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Yard Waste + Food Waste </a:t>
            </a:r>
          </a:p>
          <a:p>
            <a:pPr algn="l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2. Multifamily </a:t>
            </a:r>
          </a:p>
          <a:p>
            <a:pPr algn="l"/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3. Construction /Demolition Waste 	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dirty="0" smtClean="0"/>
              <a:t>			</a:t>
            </a:r>
          </a:p>
          <a:p>
            <a:pPr algn="l"/>
            <a:r>
              <a:rPr lang="en-US" sz="3400" dirty="0" smtClean="0"/>
              <a:t> 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0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984" y="365125"/>
            <a:ext cx="828081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    Recycle Program Impacts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Residential Food Waste Collection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22" y="1825625"/>
            <a:ext cx="9792543" cy="451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3614" y="6425996"/>
            <a:ext cx="884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Note:  Focuses on Non-Packaging vegetative food waste </a:t>
            </a:r>
          </a:p>
        </p:txBody>
      </p:sp>
    </p:spTree>
    <p:extLst>
      <p:ext uri="{BB962C8B-B14F-4D97-AF65-F5344CB8AC3E}">
        <p14:creationId xmlns:p14="http://schemas.microsoft.com/office/powerpoint/2010/main" val="334779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885</Words>
  <Application>Microsoft Office PowerPoint</Application>
  <PresentationFormat>Custom</PresentationFormat>
  <Paragraphs>453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Worksheet</vt:lpstr>
      <vt:lpstr>Microsoft Excel Worksheet</vt:lpstr>
      <vt:lpstr>PowerPoint Presentation</vt:lpstr>
      <vt:lpstr>SWAC Agenda : April 24, 2018</vt:lpstr>
      <vt:lpstr>Solid Waste Hierarchy</vt:lpstr>
      <vt:lpstr>PowerPoint Presentation</vt:lpstr>
      <vt:lpstr>PowerPoint Presentation</vt:lpstr>
      <vt:lpstr>Analysis:  Collection and Recycling/Processing (1)</vt:lpstr>
      <vt:lpstr>Analysis:  Collection and Recycling/Processing (2)</vt:lpstr>
      <vt:lpstr>5</vt:lpstr>
      <vt:lpstr>    Recycle Program Impacts  Residential Food Waste Collection </vt:lpstr>
      <vt:lpstr>  Recycle Program Impacts  Residential + Commercial Food Waste Collection </vt:lpstr>
      <vt:lpstr>PowerPoint Presentation</vt:lpstr>
      <vt:lpstr>PowerPoint Presentation</vt:lpstr>
      <vt:lpstr>Compost Technologies </vt:lpstr>
      <vt:lpstr>5</vt:lpstr>
      <vt:lpstr>5</vt:lpstr>
      <vt:lpstr>5</vt:lpstr>
      <vt:lpstr>5</vt:lpstr>
      <vt:lpstr>PowerPoint Presentation</vt:lpstr>
      <vt:lpstr>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Eng6</dc:creator>
  <cp:lastModifiedBy>dougd</cp:lastModifiedBy>
  <cp:revision>59</cp:revision>
  <dcterms:created xsi:type="dcterms:W3CDTF">2018-03-21T18:56:27Z</dcterms:created>
  <dcterms:modified xsi:type="dcterms:W3CDTF">2018-04-24T05:20:37Z</dcterms:modified>
</cp:coreProperties>
</file>