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3"/>
  </p:notesMasterIdLst>
  <p:sldIdLst>
    <p:sldId id="290" r:id="rId2"/>
    <p:sldId id="351" r:id="rId3"/>
    <p:sldId id="327" r:id="rId4"/>
    <p:sldId id="328" r:id="rId5"/>
    <p:sldId id="329" r:id="rId6"/>
    <p:sldId id="341" r:id="rId7"/>
    <p:sldId id="338" r:id="rId8"/>
    <p:sldId id="332" r:id="rId9"/>
    <p:sldId id="333" r:id="rId10"/>
    <p:sldId id="339" r:id="rId11"/>
    <p:sldId id="340" r:id="rId12"/>
    <p:sldId id="330" r:id="rId13"/>
    <p:sldId id="331" r:id="rId14"/>
    <p:sldId id="313" r:id="rId15"/>
    <p:sldId id="344" r:id="rId16"/>
    <p:sldId id="349" r:id="rId17"/>
    <p:sldId id="345" r:id="rId18"/>
    <p:sldId id="350" r:id="rId19"/>
    <p:sldId id="347" r:id="rId20"/>
    <p:sldId id="342" r:id="rId21"/>
    <p:sldId id="343" r:id="rId2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1" autoAdjust="0"/>
    <p:restoredTop sz="93688" autoAdjust="0"/>
  </p:normalViewPr>
  <p:slideViewPr>
    <p:cSldViewPr snapToGrid="0">
      <p:cViewPr varScale="1">
        <p:scale>
          <a:sx n="108" d="100"/>
          <a:sy n="108" d="100"/>
        </p:scale>
        <p:origin x="426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8454750-D63F-44C2-BAB8-0BCA6BF6F719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310935E-3DA9-4378-B438-CC2B37D465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5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0935E-3DA9-4378-B438-CC2B37D4656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055E-F62F-4D8C-843E-EDFD47108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71A38-4CBF-445E-81EE-9F6CE2D2C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5537F-F213-4533-9642-7BBDEB57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7A0FD-1953-4296-AA64-330C7169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5B755-D220-4CBD-89CB-BAF452FE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1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5C0D-9120-4B94-AEC7-8AB0A584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AB9556-1690-4CC6-859D-A2EAB62B0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0443E-E05F-4D3D-8307-644395FA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7D2E7-7EDF-49A6-B72C-8CADC145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78C10-A146-4056-80C4-9BF58F6D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99F422-5821-416D-8EC2-9D5420E2B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24EE4-5184-4C3F-970F-80410BF2A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78441-93C4-4D65-AA56-0243BBA3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31A11-62EE-41D2-B495-9164F064F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069ED-441C-4BE9-8046-6F737DD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3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7764-101E-478B-BA73-73DDC9607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3E59B-7620-4F2B-BCD8-74C082D61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2E3F0-2F93-4565-9B48-CA88DA31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CE759-4B04-4BD0-8384-FC8D0E54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F42B7-8E6B-4A1A-818A-DC788B78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CDE678B5-2218-47B0-8ED7-A33F68D790CD}"/>
              </a:ext>
            </a:extLst>
          </p:cNvPr>
          <p:cNvSpPr/>
          <p:nvPr userDrawn="1"/>
        </p:nvSpPr>
        <p:spPr>
          <a:xfrm rot="5400000">
            <a:off x="5226302" y="-5222903"/>
            <a:ext cx="1822226" cy="1227483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 descr="Image result for deschutes County">
            <a:extLst>
              <a:ext uri="{FF2B5EF4-FFF2-40B4-BE49-F238E27FC236}">
                <a16:creationId xmlns:a16="http://schemas.microsoft.com/office/drawing/2014/main" id="{7E16EAA4-B6D8-4D3E-BF47-BA057436A1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9" y="97858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616C-20FE-45B9-AEC8-EFC5E7B0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3669A-8045-473B-9F4D-F628CAD1A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299F5-CC90-4BF3-9B52-2220566E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1102B-FD33-4222-B05B-977B1A47D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88830-0A38-4D3C-8466-3B0DEAAE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2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E8DA-98A3-4058-9784-29867B98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3873E-4250-46E1-BD79-A5026AC67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9EA97-1564-4D05-AA79-E694C3C49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F2774-55F0-40C9-A936-845B44B1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C8107-91BE-4D98-9891-C4DA70D7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B15C7-6235-4494-B92E-8A95931F7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7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7513-2503-49B4-9A5D-AFA240735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A3D92-8D73-4171-9EB5-F766BADD8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8D9AD-7D3E-4767-875B-91FEF2F5B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49B8F-2D9D-47F3-B177-85A2A5FC2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3547D-A21A-4614-B0EC-8D42CFE9B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7EB8D6-7D44-48DC-ACE3-612F4F84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EE822E-E54A-4085-9E97-0160AE2B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46626B-2F0D-4ACF-AC31-6579AD94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6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0770-ABDB-45EA-ADE2-636D8479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95906-15A0-4134-B5BD-9B394F21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E24F6-4716-45A5-8A98-1E4D8507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DD750-4B3D-41C0-A2F5-4A468807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3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E5D9F7-1B65-4423-A2DC-9DBA788C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32D12-FB60-47BB-86C8-20B5F2F26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7A978-DCD0-4150-8B71-E4FFB976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3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62B3-EBD9-4D88-AFCB-948ABAB52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6330E-0830-4417-A345-9FEE46ADB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0270D-A85B-47D6-A3FA-E67B92785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026EA-83DC-4F2B-A9DC-6653B854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1A3BB-9AE4-4B39-A9F2-5EDA8299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A7112-CBF0-42A2-A8B7-13EE205A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1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57DAF-8EA8-4B9D-AC17-D17D23EC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D8ED7-1412-4A8B-A12D-51BE062AE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CB4BE-C00C-4642-8317-5C7D04CE0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DAE2F-1707-477D-B4CF-818D833E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E9F7A-9B65-48E2-A7FE-9EC741EB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17D58-252F-4792-8CA1-C87672CC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7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267126-E038-4E05-8315-2AFEB594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66CF1-2087-47E8-A2D2-F6957C92A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FC1C7-2093-4A70-B53D-4FA8E3D4C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D91CF-7124-4F87-850B-8059E2975CCE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3666F-B088-4D60-AE5C-3E46B4D49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D283C-749F-4C9F-828E-4E86A1BF3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1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tif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attle.gov/util/MyServices/Rates/GarbageRates/index.htm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cleantheworld.org/get-involved/hotel-recycling-progra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anecounty.org/government/county_departments/public_works/waste_management/recycling/multifamily_recycling_in_lane_county/starting_a_multifamily_recycling_program/" TargetMode="External"/><Relationship Id="rId5" Type="http://schemas.openxmlformats.org/officeDocument/2006/relationships/hyperlink" Target="http://fortworthtexas.gov/solidwaste/" TargetMode="External"/><Relationship Id="rId4" Type="http://schemas.openxmlformats.org/officeDocument/2006/relationships/hyperlink" Target="http://royaloakrecycling.com/recycling-services/" TargetMode="External"/><Relationship Id="rId9" Type="http://schemas.openxmlformats.org/officeDocument/2006/relationships/hyperlink" Target="https://www.nytimes.com/2016/03/29/science/san-francisco-the-silicon-valley-of-recycling.html?_r=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csd.org/solidwaste/swfacilities/mrts/phmrf/default.asp" TargetMode="External"/><Relationship Id="rId3" Type="http://schemas.openxmlformats.org/officeDocument/2006/relationships/hyperlink" Target="https://www.cambridgema.gov/theworks/ourservices/recyclingandtrash/faqrecyclingandrubbish/curbsidecompost" TargetMode="External"/><Relationship Id="rId7" Type="http://schemas.openxmlformats.org/officeDocument/2006/relationships/hyperlink" Target="http://www.zankerrecyclin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rwmd.org/materials-recovery-facility/" TargetMode="External"/><Relationship Id="rId5" Type="http://schemas.openxmlformats.org/officeDocument/2006/relationships/hyperlink" Target="http://gbbinc.com/projects/procurement-of-state-of-the-art-cd-recycling-facility-fauquier-county-va" TargetMode="External"/><Relationship Id="rId4" Type="http://schemas.openxmlformats.org/officeDocument/2006/relationships/hyperlink" Target="https://www.smartasn.org/where-to-recycle/" TargetMode="External"/><Relationship Id="rId9" Type="http://schemas.openxmlformats.org/officeDocument/2006/relationships/hyperlink" Target="http://www.atlasorganics.net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pa.gov/sustainable-management-food/food-recovery-hierarchy" TargetMode="External"/><Relationship Id="rId5" Type="http://schemas.openxmlformats.org/officeDocument/2006/relationships/hyperlink" Target="http://www.oregon.gov/deq/FilterDocs/2050-SWHierarchy.pdf" TargetMode="Externa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 descr="JRMA New Logo.jpg">
            <a:extLst>
              <a:ext uri="{FF2B5EF4-FFF2-40B4-BE49-F238E27FC236}">
                <a16:creationId xmlns:a16="http://schemas.microsoft.com/office/drawing/2014/main" id="{4478653C-0C81-408C-94FE-F4D450A3D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5867400"/>
            <a:ext cx="739952" cy="762000"/>
          </a:xfrm>
          <a:prstGeom prst="rect">
            <a:avLst/>
          </a:prstGeom>
        </p:spPr>
      </p:pic>
      <p:pic>
        <p:nvPicPr>
          <p:cNvPr id="15" name="Picture 14" descr="GBB_logo_client_RGBcolor.jpg">
            <a:extLst>
              <a:ext uri="{FF2B5EF4-FFF2-40B4-BE49-F238E27FC236}">
                <a16:creationId xmlns:a16="http://schemas.microsoft.com/office/drawing/2014/main" id="{0CA3F45D-42B1-40D2-9303-693176A10B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715000"/>
            <a:ext cx="794158" cy="1006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398351-D229-4EF4-BE7E-27273913D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5831099"/>
            <a:ext cx="636351" cy="776688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081D9C66-98CC-4749-8FB4-CABF2208B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5848" y="3196062"/>
            <a:ext cx="2400301" cy="267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95B67D8D-0309-4F05-87B6-924192F9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647" y="3361271"/>
            <a:ext cx="4106454" cy="217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5B83448-1F43-43BE-BE12-D2EA706AE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2787" y="3187247"/>
            <a:ext cx="2950667" cy="19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ECD18A92-8A6B-4F61-928F-EEDE9DB47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7332" y="5186871"/>
            <a:ext cx="2950668" cy="155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8A2735A9-9CBF-40F1-9083-A8FEA2528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5867400"/>
            <a:ext cx="685800" cy="69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1FEF0A-2036-4748-A9BC-BEE7F958CE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00" y="6009975"/>
            <a:ext cx="2400300" cy="597811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3E4004D-2A21-43B5-AA25-004747DE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1" cy="318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Image result for deschutes County">
            <a:extLst>
              <a:ext uri="{FF2B5EF4-FFF2-40B4-BE49-F238E27FC236}">
                <a16:creationId xmlns:a16="http://schemas.microsoft.com/office/drawing/2014/main" id="{43B0066A-DE67-410E-82FC-9A6CEF4FA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5" y="506054"/>
            <a:ext cx="2555440" cy="233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0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488F0C-B2FF-4CDB-A2C1-D29DB9DC790D}"/>
              </a:ext>
            </a:extLst>
          </p:cNvPr>
          <p:cNvSpPr txBox="1"/>
          <p:nvPr/>
        </p:nvSpPr>
        <p:spPr>
          <a:xfrm>
            <a:off x="1887536" y="225926"/>
            <a:ext cx="9751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of New Recycling Programs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Waste + C/D  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6584D9B-FF32-4F6B-B19E-B79DC61BBF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465429"/>
              </p:ext>
            </p:extLst>
          </p:nvPr>
        </p:nvGraphicFramePr>
        <p:xfrm>
          <a:off x="783352" y="1816449"/>
          <a:ext cx="10625296" cy="4903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Worksheet" r:id="rId4" imgW="9286900" imgH="4286250" progId="Excel.Sheet.12">
                  <p:embed/>
                </p:oleObj>
              </mc:Choice>
              <mc:Fallback>
                <p:oleObj name="Worksheet" r:id="rId4" imgW="9286900" imgH="4286250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3352" y="1816449"/>
                        <a:ext cx="10625296" cy="4903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4046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488F0C-B2FF-4CDB-A2C1-D29DB9DC790D}"/>
              </a:ext>
            </a:extLst>
          </p:cNvPr>
          <p:cNvSpPr txBox="1"/>
          <p:nvPr/>
        </p:nvSpPr>
        <p:spPr>
          <a:xfrm>
            <a:off x="1957557" y="225926"/>
            <a:ext cx="8276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on Diversion 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Waste + C/D  </a:t>
            </a:r>
          </a:p>
        </p:txBody>
      </p:sp>
      <p:sp>
        <p:nvSpPr>
          <p:cNvPr id="1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6D13A1C3-6A65-4648-BFDE-A23A0236AE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6756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C791C268-15ED-414A-9006-B46734859F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8280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8875500-164B-4397-9129-9C1C53E5D8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399" y="39804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B7CD93EA-BC6F-4E5E-ACD3-81FFEC3F6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97" y="1767240"/>
            <a:ext cx="9216512" cy="500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41072B-E8C7-46A9-8A3E-7842A2B539BF}"/>
              </a:ext>
            </a:extLst>
          </p:cNvPr>
          <p:cNvSpPr txBox="1"/>
          <p:nvPr/>
        </p:nvSpPr>
        <p:spPr>
          <a:xfrm>
            <a:off x="10807301" y="3054057"/>
            <a:ext cx="131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Inerts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5DF80F-DF50-4327-98CF-D423B2A23B0D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8939863" y="3155943"/>
            <a:ext cx="1867438" cy="2212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9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4">
            <a:extLst>
              <a:ext uri="{FF2B5EF4-FFF2-40B4-BE49-F238E27FC236}">
                <a16:creationId xmlns:a16="http://schemas.microsoft.com/office/drawing/2014/main" id="{71BD0C2E-C5C0-4AFD-B67C-33225AA673C2}"/>
              </a:ext>
            </a:extLst>
          </p:cNvPr>
          <p:cNvSpPr txBox="1">
            <a:spLocks/>
          </p:cNvSpPr>
          <p:nvPr/>
        </p:nvSpPr>
        <p:spPr>
          <a:xfrm>
            <a:off x="1750613" y="161614"/>
            <a:ext cx="10025299" cy="10895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Analysis: 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 and Recycling/Processing (1)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0ED6AB9-3857-4973-B1F1-72DD7768E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222585"/>
              </p:ext>
            </p:extLst>
          </p:nvPr>
        </p:nvGraphicFramePr>
        <p:xfrm>
          <a:off x="123155" y="1738644"/>
          <a:ext cx="11945690" cy="5081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8090">
                  <a:extLst>
                    <a:ext uri="{9D8B030D-6E8A-4147-A177-3AD203B41FA5}">
                      <a16:colId xmlns:a16="http://schemas.microsoft.com/office/drawing/2014/main" val="357416653"/>
                    </a:ext>
                  </a:extLst>
                </a:gridCol>
                <a:gridCol w="1673503">
                  <a:extLst>
                    <a:ext uri="{9D8B030D-6E8A-4147-A177-3AD203B41FA5}">
                      <a16:colId xmlns:a16="http://schemas.microsoft.com/office/drawing/2014/main" val="3917637742"/>
                    </a:ext>
                  </a:extLst>
                </a:gridCol>
                <a:gridCol w="1243260">
                  <a:extLst>
                    <a:ext uri="{9D8B030D-6E8A-4147-A177-3AD203B41FA5}">
                      <a16:colId xmlns:a16="http://schemas.microsoft.com/office/drawing/2014/main" val="1096072194"/>
                    </a:ext>
                  </a:extLst>
                </a:gridCol>
                <a:gridCol w="994090">
                  <a:extLst>
                    <a:ext uri="{9D8B030D-6E8A-4147-A177-3AD203B41FA5}">
                      <a16:colId xmlns:a16="http://schemas.microsoft.com/office/drawing/2014/main" val="2529494180"/>
                    </a:ext>
                  </a:extLst>
                </a:gridCol>
                <a:gridCol w="1016186">
                  <a:extLst>
                    <a:ext uri="{9D8B030D-6E8A-4147-A177-3AD203B41FA5}">
                      <a16:colId xmlns:a16="http://schemas.microsoft.com/office/drawing/2014/main" val="797612092"/>
                    </a:ext>
                  </a:extLst>
                </a:gridCol>
                <a:gridCol w="875322">
                  <a:extLst>
                    <a:ext uri="{9D8B030D-6E8A-4147-A177-3AD203B41FA5}">
                      <a16:colId xmlns:a16="http://schemas.microsoft.com/office/drawing/2014/main" val="3438892881"/>
                    </a:ext>
                  </a:extLst>
                </a:gridCol>
                <a:gridCol w="1460465">
                  <a:extLst>
                    <a:ext uri="{9D8B030D-6E8A-4147-A177-3AD203B41FA5}">
                      <a16:colId xmlns:a16="http://schemas.microsoft.com/office/drawing/2014/main" val="1042863259"/>
                    </a:ext>
                  </a:extLst>
                </a:gridCol>
                <a:gridCol w="901797">
                  <a:extLst>
                    <a:ext uri="{9D8B030D-6E8A-4147-A177-3AD203B41FA5}">
                      <a16:colId xmlns:a16="http://schemas.microsoft.com/office/drawing/2014/main" val="3143467399"/>
                    </a:ext>
                  </a:extLst>
                </a:gridCol>
                <a:gridCol w="1502977">
                  <a:extLst>
                    <a:ext uri="{9D8B030D-6E8A-4147-A177-3AD203B41FA5}">
                      <a16:colId xmlns:a16="http://schemas.microsoft.com/office/drawing/2014/main" val="472610764"/>
                    </a:ext>
                  </a:extLst>
                </a:gridCol>
              </a:tblGrid>
              <a:tr h="870709"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Need/Alternative Identified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Point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Expansion Program/New Program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Consistent With Hierarchy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Reduces Long-term Generation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Highest and Best Use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Effective and Stabilizes Rates Long-term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Flexibility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817242"/>
                  </a:ext>
                </a:extLst>
              </a:tr>
              <a:tr h="45156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OCC and Scrap metal from Commercial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DEQ Commercial target of 55%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only 2 materials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Royal Oak Recycling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6510940"/>
                  </a:ext>
                </a:extLst>
              </a:tr>
              <a:tr h="65440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Residential expansion of recycling, yard waste/food waste, glass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universal service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Expansion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Fort Worth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7487905"/>
                  </a:ext>
                </a:extLst>
              </a:tr>
              <a:tr h="67078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Multifamily program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Compliance with DEQ by 2022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Marion County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024961"/>
                  </a:ext>
                </a:extLst>
              </a:tr>
              <a:tr h="58741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Tourism/hospitality focus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tourists than residents in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Expansion/New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Clean the World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0750773"/>
                  </a:ext>
                </a:extLst>
              </a:tr>
              <a:tr h="58741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 Incentives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to impact behavior change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Seattle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1777824"/>
                  </a:ext>
                </a:extLst>
              </a:tr>
              <a:tr h="1258889"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commercial dry waste 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Ties into food waste program; dry waste could be processed with residential recycling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San Francisco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8724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29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4">
            <a:extLst>
              <a:ext uri="{FF2B5EF4-FFF2-40B4-BE49-F238E27FC236}">
                <a16:creationId xmlns:a16="http://schemas.microsoft.com/office/drawing/2014/main" id="{71BD0C2E-C5C0-4AFD-B67C-33225AA673C2}"/>
              </a:ext>
            </a:extLst>
          </p:cNvPr>
          <p:cNvSpPr txBox="1">
            <a:spLocks/>
          </p:cNvSpPr>
          <p:nvPr/>
        </p:nvSpPr>
        <p:spPr>
          <a:xfrm>
            <a:off x="1750613" y="161614"/>
            <a:ext cx="10025299" cy="10895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Analysis: 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 and Recycling/Processing (2)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5F2AB4A-9ECB-441B-9C63-0359FCCAE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507116"/>
              </p:ext>
            </p:extLst>
          </p:nvPr>
        </p:nvGraphicFramePr>
        <p:xfrm>
          <a:off x="80210" y="1738644"/>
          <a:ext cx="12031580" cy="5068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5332">
                  <a:extLst>
                    <a:ext uri="{9D8B030D-6E8A-4147-A177-3AD203B41FA5}">
                      <a16:colId xmlns:a16="http://schemas.microsoft.com/office/drawing/2014/main" val="135846725"/>
                    </a:ext>
                  </a:extLst>
                </a:gridCol>
                <a:gridCol w="1871013">
                  <a:extLst>
                    <a:ext uri="{9D8B030D-6E8A-4147-A177-3AD203B41FA5}">
                      <a16:colId xmlns:a16="http://schemas.microsoft.com/office/drawing/2014/main" val="1451480605"/>
                    </a:ext>
                  </a:extLst>
                </a:gridCol>
                <a:gridCol w="1314467">
                  <a:extLst>
                    <a:ext uri="{9D8B030D-6E8A-4147-A177-3AD203B41FA5}">
                      <a16:colId xmlns:a16="http://schemas.microsoft.com/office/drawing/2014/main" val="582282673"/>
                    </a:ext>
                  </a:extLst>
                </a:gridCol>
                <a:gridCol w="895571">
                  <a:extLst>
                    <a:ext uri="{9D8B030D-6E8A-4147-A177-3AD203B41FA5}">
                      <a16:colId xmlns:a16="http://schemas.microsoft.com/office/drawing/2014/main" val="1645734054"/>
                    </a:ext>
                  </a:extLst>
                </a:gridCol>
                <a:gridCol w="1060411">
                  <a:extLst>
                    <a:ext uri="{9D8B030D-6E8A-4147-A177-3AD203B41FA5}">
                      <a16:colId xmlns:a16="http://schemas.microsoft.com/office/drawing/2014/main" val="3939087151"/>
                    </a:ext>
                  </a:extLst>
                </a:gridCol>
                <a:gridCol w="913414">
                  <a:extLst>
                    <a:ext uri="{9D8B030D-6E8A-4147-A177-3AD203B41FA5}">
                      <a16:colId xmlns:a16="http://schemas.microsoft.com/office/drawing/2014/main" val="3558778518"/>
                    </a:ext>
                  </a:extLst>
                </a:gridCol>
                <a:gridCol w="1367148">
                  <a:extLst>
                    <a:ext uri="{9D8B030D-6E8A-4147-A177-3AD203B41FA5}">
                      <a16:colId xmlns:a16="http://schemas.microsoft.com/office/drawing/2014/main" val="3472910693"/>
                    </a:ext>
                  </a:extLst>
                </a:gridCol>
                <a:gridCol w="990736">
                  <a:extLst>
                    <a:ext uri="{9D8B030D-6E8A-4147-A177-3AD203B41FA5}">
                      <a16:colId xmlns:a16="http://schemas.microsoft.com/office/drawing/2014/main" val="503856153"/>
                    </a:ext>
                  </a:extLst>
                </a:gridCol>
                <a:gridCol w="1393488">
                  <a:extLst>
                    <a:ext uri="{9D8B030D-6E8A-4147-A177-3AD203B41FA5}">
                      <a16:colId xmlns:a16="http://schemas.microsoft.com/office/drawing/2014/main" val="3796201267"/>
                    </a:ext>
                  </a:extLst>
                </a:gridCol>
              </a:tblGrid>
              <a:tr h="1008219">
                <a:tc>
                  <a:txBody>
                    <a:bodyPr/>
                    <a:lstStyle/>
                    <a:p>
                      <a:pPr marL="742315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Need/Alternative Identified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Point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Expansion Program/New Program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Consistent With Hierarchy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Reduces Long-term Generation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Highest and Best Use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Effective and Stabilizes Rates Long-term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Flexibility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3751660"/>
                  </a:ext>
                </a:extLst>
              </a:tr>
              <a:tr h="782975"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food waste (curbside and commercial)</a:t>
                      </a:r>
                    </a:p>
                    <a:p>
                      <a:pPr marL="742315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Highest opportunity; product can be used in-County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Expansion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Cambridge, MA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3238826"/>
                  </a:ext>
                </a:extLst>
              </a:tr>
              <a:tr h="782975">
                <a:tc>
                  <a:txBody>
                    <a:bodyPr/>
                    <a:lstStyle/>
                    <a:p>
                      <a:pPr marL="742315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Explore textiles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favor with residents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SMART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4818997"/>
                  </a:ext>
                </a:extLst>
              </a:tr>
              <a:tr h="7970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C&amp;D program/processing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25- 30% of material entering landfill now;  Simple line could work at Knott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Virginia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9689263"/>
                  </a:ext>
                </a:extLst>
              </a:tr>
              <a:tr h="91333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 a MRF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-Commingled MRF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-Integrated Mixed Waste Processing with MRF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Monterey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368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San Jose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368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LA County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4745675"/>
                  </a:ext>
                </a:extLst>
              </a:tr>
              <a:tr h="78346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Upgrade Compost Facilities</a:t>
                      </a:r>
                    </a:p>
                    <a:p>
                      <a:pPr marL="0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-connect to AD effort in Bend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-Aerated Static Piles (ASP)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-In vessel with ASP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Expansion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8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2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Greeneville, SC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8460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68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828800" y="379814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 Strategies</a:t>
            </a: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E932AB-2809-4DF7-B064-CA7E383A8648}"/>
              </a:ext>
            </a:extLst>
          </p:cNvPr>
          <p:cNvSpPr txBox="1">
            <a:spLocks/>
          </p:cNvSpPr>
          <p:nvPr/>
        </p:nvSpPr>
        <p:spPr>
          <a:xfrm>
            <a:off x="482096" y="1876212"/>
            <a:ext cx="11227807" cy="4763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</a:t>
            </a:r>
            <a:endParaRPr lang="en-US" sz="3000" b="1" u="sng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8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Expansion of existing Collection programs </a:t>
            </a:r>
          </a:p>
          <a:p>
            <a:pPr algn="l"/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Residential  Curbside singles stream to more customers </a:t>
            </a:r>
          </a:p>
          <a:p>
            <a:pPr algn="l"/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Yard Waste + Food Waste </a:t>
            </a:r>
          </a:p>
          <a:p>
            <a:pPr algn="l"/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2.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Alternatives for managin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Construction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/Demolition Waste </a:t>
            </a:r>
          </a:p>
          <a:p>
            <a:pPr algn="l"/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Multifamily /Commercial Recyclables 	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endParaRPr lang="en-US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</a:t>
            </a:r>
          </a:p>
          <a:p>
            <a:pPr marL="342900" indent="-342900" algn="l"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are consistent with state hierarchical priorities and goals to reduce waste disposed in landfill</a:t>
            </a:r>
          </a:p>
          <a:p>
            <a:pPr marL="342900" indent="-342900" algn="l"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Seeks to attain highest use of resources to convert organics to soil amendment / enrichment</a:t>
            </a:r>
          </a:p>
          <a:p>
            <a:pPr marL="342900" indent="-342900" algn="l"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minimal investment to reduce waste disposed at Knott and attain long term stability is managing waste versus transport to more distant landfill</a:t>
            </a:r>
          </a:p>
          <a:p>
            <a:pPr marL="342900" indent="-342900" algn="l"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rely on markets outside geographical area</a:t>
            </a:r>
          </a:p>
          <a:p>
            <a:pPr marL="342900" indent="-342900" algn="l"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are flexible to expand or contract with minimal impacts to system  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dirty="0">
                <a:solidFill>
                  <a:srgbClr val="7030A0"/>
                </a:solidFill>
              </a:rPr>
              <a:t>			</a:t>
            </a:r>
          </a:p>
          <a:p>
            <a:pPr algn="l"/>
            <a:r>
              <a:rPr lang="en-US" sz="3400" dirty="0">
                <a:solidFill>
                  <a:srgbClr val="7030A0"/>
                </a:solidFill>
              </a:rPr>
              <a:t> 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03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6D13A1C3-6A65-4648-BFDE-A23A0236AE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6756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C791C268-15ED-414A-9006-B46734859F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8280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8875500-164B-4397-9129-9C1C53E5D8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399" y="39804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A425B8C1-3913-4B5B-9EBC-60BF2D31F224}"/>
              </a:ext>
            </a:extLst>
          </p:cNvPr>
          <p:cNvSpPr txBox="1">
            <a:spLocks/>
          </p:cNvSpPr>
          <p:nvPr/>
        </p:nvSpPr>
        <p:spPr>
          <a:xfrm>
            <a:off x="1886718" y="240029"/>
            <a:ext cx="8418561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 – Residential Food Waste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78B696-A04C-4CCC-AF0D-C34BD8AFBE60}"/>
              </a:ext>
            </a:extLst>
          </p:cNvPr>
          <p:cNvSpPr txBox="1"/>
          <p:nvPr/>
        </p:nvSpPr>
        <p:spPr>
          <a:xfrm>
            <a:off x="774265" y="1721256"/>
            <a:ext cx="103386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collection of vegetative food waste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yard waste. Elements of implementing this recommendation include: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4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</a:t>
            </a:r>
            <a:r>
              <a:rPr lang="en-US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collection program </a:t>
            </a:r>
            <a:r>
              <a:rPr lang="en-US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cities, urbanized areas and unincorporated areas of the County.</a:t>
            </a:r>
          </a:p>
          <a:p>
            <a:pPr lvl="1"/>
            <a:r>
              <a:rPr lang="en-US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buFont typeface="+mj-lt"/>
              <a:buAutoNum type="alphaLcPeriod" startAt="2"/>
            </a:pPr>
            <a:r>
              <a:rPr lang="en-US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</a:t>
            </a:r>
            <a:r>
              <a:rPr lang="en-US" sz="24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incentives </a:t>
            </a:r>
            <a:r>
              <a:rPr lang="en-US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encourage participation.</a:t>
            </a:r>
          </a:p>
          <a:p>
            <a:pPr marL="914400" lvl="1" indent="-457200">
              <a:buFont typeface="+mj-lt"/>
              <a:buAutoNum type="alphaLcPeriod" startAt="2"/>
            </a:pPr>
            <a:endParaRPr lang="en-US" sz="24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eriod" startAt="2"/>
            </a:pPr>
            <a:r>
              <a:rPr lang="en-US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and implement </a:t>
            </a:r>
            <a:r>
              <a:rPr lang="en-US" sz="24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and education </a:t>
            </a:r>
            <a:r>
              <a:rPr lang="en-US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to support the collection system.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43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6D13A1C3-6A65-4648-BFDE-A23A0236AE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6756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C791C268-15ED-414A-9006-B46734859F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8280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8875500-164B-4397-9129-9C1C53E5D8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399" y="39804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A425B8C1-3913-4B5B-9EBC-60BF2D31F224}"/>
              </a:ext>
            </a:extLst>
          </p:cNvPr>
          <p:cNvSpPr txBox="1">
            <a:spLocks/>
          </p:cNvSpPr>
          <p:nvPr/>
        </p:nvSpPr>
        <p:spPr>
          <a:xfrm>
            <a:off x="1886718" y="240029"/>
            <a:ext cx="8418561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 – Residential Food Waste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CF257-3A1E-42AF-BA6A-035D68111CD2}"/>
              </a:ext>
            </a:extLst>
          </p:cNvPr>
          <p:cNvSpPr txBox="1"/>
          <p:nvPr/>
        </p:nvSpPr>
        <p:spPr>
          <a:xfrm>
            <a:off x="1029862" y="2222337"/>
            <a:ext cx="109217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an 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markets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products made from compost. The study should consider alternatives that include other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byproducts.</a:t>
            </a:r>
          </a:p>
          <a:p>
            <a:endParaRPr lang="en-US" sz="2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Sludge management at the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City’s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wastewater treatment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Waste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breweries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28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6D13A1C3-6A65-4648-BFDE-A23A0236AE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6756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C791C268-15ED-414A-9006-B46734859F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8280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8875500-164B-4397-9129-9C1C53E5D8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399" y="39804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A425B8C1-3913-4B5B-9EBC-60BF2D31F224}"/>
              </a:ext>
            </a:extLst>
          </p:cNvPr>
          <p:cNvSpPr txBox="1">
            <a:spLocks/>
          </p:cNvSpPr>
          <p:nvPr/>
        </p:nvSpPr>
        <p:spPr>
          <a:xfrm>
            <a:off x="2343918" y="519221"/>
            <a:ext cx="8418561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 – Organics Composting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1E84D5-684D-42A8-B231-06684B241CF4}"/>
              </a:ext>
            </a:extLst>
          </p:cNvPr>
          <p:cNvSpPr txBox="1"/>
          <p:nvPr/>
        </p:nvSpPr>
        <p:spPr>
          <a:xfrm>
            <a:off x="779907" y="1981249"/>
            <a:ext cx="106321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the 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alternatives to enhance and expand composting facilities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study should evaluate the most optimal location 	considering proximity to generators, markets and 	surrounding land uses</a:t>
            </a:r>
            <a:r>
              <a:rPr lang="en-US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07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6D13A1C3-6A65-4648-BFDE-A23A0236AE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6756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C791C268-15ED-414A-9006-B46734859F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8280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8875500-164B-4397-9129-9C1C53E5D8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399" y="39804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A425B8C1-3913-4B5B-9EBC-60BF2D31F224}"/>
              </a:ext>
            </a:extLst>
          </p:cNvPr>
          <p:cNvSpPr txBox="1">
            <a:spLocks/>
          </p:cNvSpPr>
          <p:nvPr/>
        </p:nvSpPr>
        <p:spPr>
          <a:xfrm>
            <a:off x="2343918" y="519221"/>
            <a:ext cx="8418561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 – Organics Composting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D3202-18D4-4527-8514-C28904DCE963}"/>
              </a:ext>
            </a:extLst>
          </p:cNvPr>
          <p:cNvSpPr txBox="1"/>
          <p:nvPr/>
        </p:nvSpPr>
        <p:spPr>
          <a:xfrm>
            <a:off x="1116783" y="2333529"/>
            <a:ext cx="10568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 organics processing capacity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handle additional yard waste/food waste, including meats and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dairy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residential and commercial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sources.</a:t>
            </a:r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Assumes: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collection programs to collect all food waste 		when permits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secured.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81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6D13A1C3-6A65-4648-BFDE-A23A0236AE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6756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C791C268-15ED-414A-9006-B46734859F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8280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8875500-164B-4397-9129-9C1C53E5D8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399" y="39804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A425B8C1-3913-4B5B-9EBC-60BF2D31F224}"/>
              </a:ext>
            </a:extLst>
          </p:cNvPr>
          <p:cNvSpPr txBox="1">
            <a:spLocks/>
          </p:cNvSpPr>
          <p:nvPr/>
        </p:nvSpPr>
        <p:spPr>
          <a:xfrm>
            <a:off x="2266605" y="519221"/>
            <a:ext cx="899331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 – C/D Recommendations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AD7F8-515D-486E-B760-B15D1914DD72}"/>
              </a:ext>
            </a:extLst>
          </p:cNvPr>
          <p:cNvSpPr txBox="1"/>
          <p:nvPr/>
        </p:nvSpPr>
        <p:spPr>
          <a:xfrm>
            <a:off x="849412" y="2093398"/>
            <a:ext cx="1110277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plan to minimize disposal of C/D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wastes at Knott Landfill.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quantity and composition of C/D accepted at Knott Landfill.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assessment results, evaluate options to reduce the amount of C/D disposed.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alternatives to incentivize generators to reduce and reuse C/D materials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493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524001" y="451592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SWAC Agenda: May 2018 </a:t>
            </a: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37747A-03D4-4EC7-89A3-CAB014DA278E}"/>
              </a:ext>
            </a:extLst>
          </p:cNvPr>
          <p:cNvSpPr txBox="1">
            <a:spLocks/>
          </p:cNvSpPr>
          <p:nvPr/>
        </p:nvSpPr>
        <p:spPr>
          <a:xfrm>
            <a:off x="1693162" y="2076466"/>
            <a:ext cx="9415275" cy="476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44262" y="1562494"/>
            <a:ext cx="94224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endParaRPr lang="en-US" sz="16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– Timm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Schimke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SWAC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invite comments from the public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at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times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the meeting 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Actions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 – Collection and Recycling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 – Discussion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Waste Data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Recommendations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 – Waste Prevention / Reuse and Recycling Analysis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Meeting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22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6D13A1C3-6A65-4648-BFDE-A23A0236AE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6756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C791C268-15ED-414A-9006-B46734859F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8280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8875500-164B-4397-9129-9C1C53E5D8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399" y="39804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A425B8C1-3913-4B5B-9EBC-60BF2D31F224}"/>
              </a:ext>
            </a:extLst>
          </p:cNvPr>
          <p:cNvSpPr txBox="1">
            <a:spLocks/>
          </p:cNvSpPr>
          <p:nvPr/>
        </p:nvSpPr>
        <p:spPr>
          <a:xfrm>
            <a:off x="1750613" y="370693"/>
            <a:ext cx="10025299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DRAFT RECOMMENDATIONS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Prevention, Reduction, Reuse, and Recycling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7AB23D7-79E9-4432-A27B-A4C21930E5C6}"/>
              </a:ext>
            </a:extLst>
          </p:cNvPr>
          <p:cNvSpPr txBox="1">
            <a:spLocks/>
          </p:cNvSpPr>
          <p:nvPr/>
        </p:nvSpPr>
        <p:spPr>
          <a:xfrm>
            <a:off x="779543" y="1876212"/>
            <a:ext cx="10937712" cy="4844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/ CONTINUE: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and execute a coordinated promotion and education program with cities, franchise collection companies, The Environmental Center and other entities needed to support ongoing waste prevention, reuse and recycling efforts.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these programs to, at a minimum, maintain the level of participation in reducing waste disposed in landfills.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program impacts and examine innovative approaches to inform the public and businesses to reach an ever-growing population and new employers.</a:t>
            </a:r>
          </a:p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PROGRAMS: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collection of vegetative food waste with yard waste and consider universal service.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expansion in participation at multifamily developments, including hotels and resort communities for targeting the year-round tourist population.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and develop new programs aimed at increasing recycling by businesses or commercial generators.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73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6D13A1C3-6A65-4648-BFDE-A23A0236AE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6756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C791C268-15ED-414A-9006-B46734859F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8280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8875500-164B-4397-9129-9C1C53E5D8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399" y="39804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A425B8C1-3913-4B5B-9EBC-60BF2D31F224}"/>
              </a:ext>
            </a:extLst>
          </p:cNvPr>
          <p:cNvSpPr txBox="1">
            <a:spLocks/>
          </p:cNvSpPr>
          <p:nvPr/>
        </p:nvSpPr>
        <p:spPr>
          <a:xfrm>
            <a:off x="1886718" y="491664"/>
            <a:ext cx="8418561" cy="7017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C91B46-674C-46C3-8FF2-207ED24FD6D6}"/>
              </a:ext>
            </a:extLst>
          </p:cNvPr>
          <p:cNvSpPr txBox="1">
            <a:spLocks/>
          </p:cNvSpPr>
          <p:nvPr/>
        </p:nvSpPr>
        <p:spPr>
          <a:xfrm>
            <a:off x="485961" y="2108620"/>
            <a:ext cx="10496572" cy="4763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	Complete </a:t>
            </a:r>
            <a:r>
              <a:rPr lang="en-US" sz="96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r>
              <a:rPr lang="en-US" sz="9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Recommendations for Waste Reduction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Reuse 	and </a:t>
            </a:r>
            <a:r>
              <a:rPr lang="en-US" sz="9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  </a:t>
            </a:r>
            <a:r>
              <a:rPr lang="en-US" sz="9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(Chapters 3 &amp; 4) </a:t>
            </a:r>
          </a:p>
          <a:p>
            <a:pPr algn="l"/>
            <a:endParaRPr lang="en-US" sz="9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Determine </a:t>
            </a:r>
            <a:r>
              <a:rPr lang="en-US" sz="9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Timeframe for Public 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– June Meeting ?</a:t>
            </a:r>
          </a:p>
          <a:p>
            <a:pPr algn="l"/>
            <a:r>
              <a:rPr lang="en-US" sz="9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 Weeks Public  Notice </a:t>
            </a:r>
            <a:endParaRPr lang="en-US" sz="9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9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Next SWAC	June 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9600" b="1" baseline="30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9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Chapter </a:t>
            </a:r>
            <a:r>
              <a:rPr lang="en-US" sz="9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Transfer </a:t>
            </a:r>
            <a:r>
              <a:rPr lang="en-US" sz="9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Stations  </a:t>
            </a:r>
            <a:endParaRPr lang="en-US" sz="9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9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July 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9600" b="1" baseline="30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9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Chapter 6 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Disposal 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Alternatives (</a:t>
            </a:r>
            <a:r>
              <a:rPr lang="en-US" sz="8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8000" b="1" baseline="30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8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9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3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524001" y="451592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SWAC Agenda: May 2018 </a:t>
            </a: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37747A-03D4-4EC7-89A3-CAB014DA278E}"/>
              </a:ext>
            </a:extLst>
          </p:cNvPr>
          <p:cNvSpPr txBox="1">
            <a:spLocks/>
          </p:cNvSpPr>
          <p:nvPr/>
        </p:nvSpPr>
        <p:spPr>
          <a:xfrm>
            <a:off x="1126491" y="2205254"/>
            <a:ext cx="9415275" cy="476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34526" y="1277417"/>
            <a:ext cx="933347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endParaRPr lang="en-US" sz="1600" dirty="0"/>
          </a:p>
          <a:p>
            <a:pPr marL="457200" lvl="0" indent="-457200">
              <a:buFont typeface="+mj-lt"/>
              <a:buAutoNum type="alphaLcPeriod"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Review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</a:p>
          <a:p>
            <a:pPr marL="457200" lvl="0" indent="-457200">
              <a:buFont typeface="+mj-lt"/>
              <a:buAutoNum type="alphaLcPeriod"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Chapters 3 and 4 have been updated – major changes are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highlighted</a:t>
            </a:r>
          </a:p>
          <a:p>
            <a:pPr marL="914400" lvl="1" indent="-457200">
              <a:buFont typeface="+mj-lt"/>
              <a:buAutoNum type="alphaLcPeriod"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Chapter 3 – added C/D to options shown in Needs and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  <a:p>
            <a:pPr marL="914400" lvl="1" indent="-457200">
              <a:buFont typeface="+mj-lt"/>
              <a:buAutoNum type="alphaLcPeriod"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4-  Added information on food and C/D wastes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	Draft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are described in more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</a:t>
            </a:r>
          </a:p>
          <a:p>
            <a:pPr marL="914400" lvl="1" indent="-457200">
              <a:buFont typeface="+mj-lt"/>
              <a:buAutoNum type="alphaLcPeriod"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	Draft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includes discussion of rational </a:t>
            </a:r>
          </a:p>
          <a:p>
            <a:pPr marL="914400" lvl="1" indent="-457200">
              <a:buFont typeface="+mj-lt"/>
              <a:buAutoNum type="alphaLcPeriod"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lphaLcPeriod"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eriod"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2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524001" y="455466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Waste Hierarchy  </a:t>
            </a: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" name="Picture 1" descr="image005">
            <a:extLst>
              <a:ext uri="{FF2B5EF4-FFF2-40B4-BE49-F238E27FC236}">
                <a16:creationId xmlns:a16="http://schemas.microsoft.com/office/drawing/2014/main" id="{E7AA5DE0-5295-4A49-A26A-EF806E3A2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9" y="2037427"/>
            <a:ext cx="5551451" cy="381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Food Recovery Hierarchy, food waste, composting, waste management, recycle, source reduction">
            <a:extLst>
              <a:ext uri="{FF2B5EF4-FFF2-40B4-BE49-F238E27FC236}">
                <a16:creationId xmlns:a16="http://schemas.microsoft.com/office/drawing/2014/main" id="{89CB0F73-2E11-4EE1-8BC7-4B146B57B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25" y="1876212"/>
            <a:ext cx="4795090" cy="421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4C21391-59C0-4F1E-973B-D42A678FB002}"/>
              </a:ext>
            </a:extLst>
          </p:cNvPr>
          <p:cNvSpPr/>
          <p:nvPr/>
        </p:nvSpPr>
        <p:spPr>
          <a:xfrm>
            <a:off x="2194412" y="6272796"/>
            <a:ext cx="1881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5"/>
              </a:rPr>
              <a:t>From Oregon DEQ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CB9BFB-2E8A-4504-95A9-EF8566409978}"/>
              </a:ext>
            </a:extLst>
          </p:cNvPr>
          <p:cNvSpPr/>
          <p:nvPr/>
        </p:nvSpPr>
        <p:spPr>
          <a:xfrm>
            <a:off x="8304469" y="6272796"/>
            <a:ext cx="1379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6"/>
              </a:rPr>
              <a:t>From US EPA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20221-8D9D-4608-BBA1-32CC0C7A8C1E}"/>
              </a:ext>
            </a:extLst>
          </p:cNvPr>
          <p:cNvCxnSpPr>
            <a:cxnSpLocks/>
          </p:cNvCxnSpPr>
          <p:nvPr/>
        </p:nvCxnSpPr>
        <p:spPr>
          <a:xfrm>
            <a:off x="527026" y="2151872"/>
            <a:ext cx="52977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C98EEA-D759-42ED-B49C-5A961DF6B883}"/>
              </a:ext>
            </a:extLst>
          </p:cNvPr>
          <p:cNvCxnSpPr>
            <a:cxnSpLocks/>
          </p:cNvCxnSpPr>
          <p:nvPr/>
        </p:nvCxnSpPr>
        <p:spPr>
          <a:xfrm>
            <a:off x="527026" y="2151872"/>
            <a:ext cx="1799771" cy="24093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2D976A-7280-4C4A-81E3-F8D0FE8ED434}"/>
              </a:ext>
            </a:extLst>
          </p:cNvPr>
          <p:cNvCxnSpPr>
            <a:cxnSpLocks/>
          </p:cNvCxnSpPr>
          <p:nvPr/>
        </p:nvCxnSpPr>
        <p:spPr>
          <a:xfrm flipV="1">
            <a:off x="3966911" y="2151873"/>
            <a:ext cx="1857829" cy="24093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9F5FED-714F-4DED-9A4C-2B6AB41E09A7}"/>
              </a:ext>
            </a:extLst>
          </p:cNvPr>
          <p:cNvCxnSpPr>
            <a:cxnSpLocks/>
          </p:cNvCxnSpPr>
          <p:nvPr/>
        </p:nvCxnSpPr>
        <p:spPr>
          <a:xfrm>
            <a:off x="2326797" y="4517701"/>
            <a:ext cx="16401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7485F4-B3FB-477C-95EA-2A06327DC983}"/>
              </a:ext>
            </a:extLst>
          </p:cNvPr>
          <p:cNvCxnSpPr>
            <a:cxnSpLocks/>
          </p:cNvCxnSpPr>
          <p:nvPr/>
        </p:nvCxnSpPr>
        <p:spPr>
          <a:xfrm flipH="1" flipV="1">
            <a:off x="4777034" y="3793210"/>
            <a:ext cx="1454108" cy="10042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1F6E940-0A39-4619-8DA4-E8C3B877F4B9}"/>
              </a:ext>
            </a:extLst>
          </p:cNvPr>
          <p:cNvSpPr txBox="1"/>
          <p:nvPr/>
        </p:nvSpPr>
        <p:spPr>
          <a:xfrm>
            <a:off x="6027939" y="4707170"/>
            <a:ext cx="1436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SWMP Chapter 3 and 4</a:t>
            </a:r>
          </a:p>
        </p:txBody>
      </p:sp>
    </p:spTree>
    <p:extLst>
      <p:ext uri="{BB962C8B-B14F-4D97-AF65-F5344CB8AC3E}">
        <p14:creationId xmlns:p14="http://schemas.microsoft.com/office/powerpoint/2010/main" val="342802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524001" y="1139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 Collection &amp; Recycling Processing Deschutes County Waste Stream 2016    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EAD2BC5-4C4E-4ECE-8502-D872CF47D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724228"/>
              </p:ext>
            </p:extLst>
          </p:nvPr>
        </p:nvGraphicFramePr>
        <p:xfrm>
          <a:off x="2199143" y="916726"/>
          <a:ext cx="8632212" cy="5935888"/>
        </p:xfrm>
        <a:graphic>
          <a:graphicData uri="http://schemas.openxmlformats.org/drawingml/2006/table">
            <a:tbl>
              <a:tblPr firstRow="1" firstCol="1" bandRow="1"/>
              <a:tblGrid>
                <a:gridCol w="1925680">
                  <a:extLst>
                    <a:ext uri="{9D8B030D-6E8A-4147-A177-3AD203B41FA5}">
                      <a16:colId xmlns:a16="http://schemas.microsoft.com/office/drawing/2014/main" val="1631610125"/>
                    </a:ext>
                  </a:extLst>
                </a:gridCol>
                <a:gridCol w="964181">
                  <a:extLst>
                    <a:ext uri="{9D8B030D-6E8A-4147-A177-3AD203B41FA5}">
                      <a16:colId xmlns:a16="http://schemas.microsoft.com/office/drawing/2014/main" val="939515895"/>
                    </a:ext>
                  </a:extLst>
                </a:gridCol>
                <a:gridCol w="1616766">
                  <a:extLst>
                    <a:ext uri="{9D8B030D-6E8A-4147-A177-3AD203B41FA5}">
                      <a16:colId xmlns:a16="http://schemas.microsoft.com/office/drawing/2014/main" val="4068766077"/>
                    </a:ext>
                  </a:extLst>
                </a:gridCol>
                <a:gridCol w="1275370">
                  <a:extLst>
                    <a:ext uri="{9D8B030D-6E8A-4147-A177-3AD203B41FA5}">
                      <a16:colId xmlns:a16="http://schemas.microsoft.com/office/drawing/2014/main" val="1075526645"/>
                    </a:ext>
                  </a:extLst>
                </a:gridCol>
                <a:gridCol w="1295553">
                  <a:extLst>
                    <a:ext uri="{9D8B030D-6E8A-4147-A177-3AD203B41FA5}">
                      <a16:colId xmlns:a16="http://schemas.microsoft.com/office/drawing/2014/main" val="3235372909"/>
                    </a:ext>
                  </a:extLst>
                </a:gridCol>
                <a:gridCol w="1554662">
                  <a:extLst>
                    <a:ext uri="{9D8B030D-6E8A-4147-A177-3AD203B41FA5}">
                      <a16:colId xmlns:a16="http://schemas.microsoft.com/office/drawing/2014/main" val="1934705604"/>
                    </a:ext>
                  </a:extLst>
                </a:gridCol>
              </a:tblGrid>
              <a:tr h="6491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 Composition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 Waste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Waste (Disposed+ Recyclables) (tons)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 Disposed (tons)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Disposed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Recycled Materials (tons)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125152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Paper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62,198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40,272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21,926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163258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Cardboard/ Kraft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18,185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5,638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12,547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700051"/>
                  </a:ext>
                </a:extLst>
              </a:tr>
              <a:tr h="2329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Clean Mixed Paper/ ONP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6,443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9,379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807266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 Paper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11,276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11,276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401594"/>
                  </a:ext>
                </a:extLst>
              </a:tr>
              <a:tr h="2506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Compostable / Soiled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16,109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16,109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330183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Plastics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14,327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12,887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1,440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760511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102,654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67,657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34,997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675028"/>
                  </a:ext>
                </a:extLst>
              </a:tr>
              <a:tr h="2035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Yard Debris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33,266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6,443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26,823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540987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Wood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22,330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16,109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796223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42,701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41,883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193885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Organics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4,357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1,135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428288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Glass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9,786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6,564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553175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Metal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19,844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11,276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8,568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058194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Aluminum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927027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 Cans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3,549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758649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(Scrap Metal)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14,065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6,443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80267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Inorganics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21,584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19,330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2,254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945042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Rock/ Concrete/ Brick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6,033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4,833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514680"/>
                  </a:ext>
                </a:extLst>
              </a:tr>
              <a:tr h="2221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Gypsum Wallboard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4,833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4,833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90801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2,663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1,052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291296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Misc. Organics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11,278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11,276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676642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Materials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10,055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6,443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391942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Motor Oil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2,245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794954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Materials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4,833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1,689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768598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Recyclables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975919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Waste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240,844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161,087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79,757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426616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237D14A5-A288-4402-9D61-E0E3142B8A79}"/>
              </a:ext>
            </a:extLst>
          </p:cNvPr>
          <p:cNvSpPr/>
          <p:nvPr/>
        </p:nvSpPr>
        <p:spPr>
          <a:xfrm>
            <a:off x="6826598" y="1538221"/>
            <a:ext cx="1018108" cy="80156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9210433-848B-41EF-8B5E-5950B34E8C2C}"/>
              </a:ext>
            </a:extLst>
          </p:cNvPr>
          <p:cNvSpPr/>
          <p:nvPr/>
        </p:nvSpPr>
        <p:spPr>
          <a:xfrm>
            <a:off x="6826598" y="3064979"/>
            <a:ext cx="1018108" cy="5596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6CC712F-3C11-4CC0-AA59-69942EB86748}"/>
              </a:ext>
            </a:extLst>
          </p:cNvPr>
          <p:cNvSpPr/>
          <p:nvPr/>
        </p:nvSpPr>
        <p:spPr>
          <a:xfrm>
            <a:off x="7066554" y="2409207"/>
            <a:ext cx="935422" cy="38477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99F3BDF-910B-485B-B4DE-000324CAEA7A}"/>
              </a:ext>
            </a:extLst>
          </p:cNvPr>
          <p:cNvSpPr/>
          <p:nvPr/>
        </p:nvSpPr>
        <p:spPr>
          <a:xfrm>
            <a:off x="6843809" y="2391367"/>
            <a:ext cx="935422" cy="2627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FEDDB66-779C-4720-B2CD-BED3BE9AE0C4}"/>
              </a:ext>
            </a:extLst>
          </p:cNvPr>
          <p:cNvSpPr/>
          <p:nvPr/>
        </p:nvSpPr>
        <p:spPr>
          <a:xfrm>
            <a:off x="6871192" y="3965841"/>
            <a:ext cx="935422" cy="3048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D2FB74-3F1D-4754-A2D1-E59066A70311}"/>
              </a:ext>
            </a:extLst>
          </p:cNvPr>
          <p:cNvSpPr txBox="1"/>
          <p:nvPr/>
        </p:nvSpPr>
        <p:spPr>
          <a:xfrm>
            <a:off x="47749" y="2080737"/>
            <a:ext cx="2151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Commodities  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(41,077 tpy)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Separation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MRF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31FAE9-E58A-42F6-9F3E-703BE65879E2}"/>
              </a:ext>
            </a:extLst>
          </p:cNvPr>
          <p:cNvSpPr txBox="1"/>
          <p:nvPr/>
        </p:nvSpPr>
        <p:spPr>
          <a:xfrm>
            <a:off x="47750" y="3429000"/>
            <a:ext cx="235000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Organics (48,326 tpy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 Waste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Waste</a:t>
            </a:r>
          </a:p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 (32,218 tpy)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Compostable Paper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B64F36-37D3-446B-8CD5-5EA969288F50}"/>
              </a:ext>
            </a:extLst>
          </p:cNvPr>
          <p:cNvSpPr txBox="1"/>
          <p:nvPr/>
        </p:nvSpPr>
        <p:spPr>
          <a:xfrm>
            <a:off x="47750" y="5430161"/>
            <a:ext cx="2350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Total  - 121,621 tpy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Recover – 33%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- 40,000 tpy </a:t>
            </a:r>
          </a:p>
        </p:txBody>
      </p:sp>
    </p:spTree>
    <p:extLst>
      <p:ext uri="{BB962C8B-B14F-4D97-AF65-F5344CB8AC3E}">
        <p14:creationId xmlns:p14="http://schemas.microsoft.com/office/powerpoint/2010/main" val="93117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488F0C-B2FF-4CDB-A2C1-D29DB9DC790D}"/>
              </a:ext>
            </a:extLst>
          </p:cNvPr>
          <p:cNvSpPr txBox="1"/>
          <p:nvPr/>
        </p:nvSpPr>
        <p:spPr>
          <a:xfrm>
            <a:off x="1931909" y="17096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Waste Disposed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DEQ Composition Study 2016-17 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6D13A1C3-6A65-4648-BFDE-A23A0236AE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6756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C791C268-15ED-414A-9006-B46734859F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8280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8875500-164B-4397-9129-9C1C53E5D8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399" y="39804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5DB4261-4F94-442A-B1FC-E94C025E6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53338"/>
              </p:ext>
            </p:extLst>
          </p:nvPr>
        </p:nvGraphicFramePr>
        <p:xfrm>
          <a:off x="1083212" y="1688123"/>
          <a:ext cx="10273899" cy="5153772"/>
        </p:xfrm>
        <a:graphic>
          <a:graphicData uri="http://schemas.openxmlformats.org/drawingml/2006/table">
            <a:tbl>
              <a:tblPr firstRow="1" firstCol="1" bandRow="1"/>
              <a:tblGrid>
                <a:gridCol w="3316507">
                  <a:extLst>
                    <a:ext uri="{9D8B030D-6E8A-4147-A177-3AD203B41FA5}">
                      <a16:colId xmlns:a16="http://schemas.microsoft.com/office/drawing/2014/main" val="2467545631"/>
                    </a:ext>
                  </a:extLst>
                </a:gridCol>
                <a:gridCol w="1444711">
                  <a:extLst>
                    <a:ext uri="{9D8B030D-6E8A-4147-A177-3AD203B41FA5}">
                      <a16:colId xmlns:a16="http://schemas.microsoft.com/office/drawing/2014/main" val="311122292"/>
                    </a:ext>
                  </a:extLst>
                </a:gridCol>
                <a:gridCol w="1421922">
                  <a:extLst>
                    <a:ext uri="{9D8B030D-6E8A-4147-A177-3AD203B41FA5}">
                      <a16:colId xmlns:a16="http://schemas.microsoft.com/office/drawing/2014/main" val="1430386966"/>
                    </a:ext>
                  </a:extLst>
                </a:gridCol>
                <a:gridCol w="1421922">
                  <a:extLst>
                    <a:ext uri="{9D8B030D-6E8A-4147-A177-3AD203B41FA5}">
                      <a16:colId xmlns:a16="http://schemas.microsoft.com/office/drawing/2014/main" val="110126421"/>
                    </a:ext>
                  </a:extLst>
                </a:gridCol>
                <a:gridCol w="1225040">
                  <a:extLst>
                    <a:ext uri="{9D8B030D-6E8A-4147-A177-3AD203B41FA5}">
                      <a16:colId xmlns:a16="http://schemas.microsoft.com/office/drawing/2014/main" val="792409429"/>
                    </a:ext>
                  </a:extLst>
                </a:gridCol>
                <a:gridCol w="1443797">
                  <a:extLst>
                    <a:ext uri="{9D8B030D-6E8A-4147-A177-3AD203B41FA5}">
                      <a16:colId xmlns:a16="http://schemas.microsoft.com/office/drawing/2014/main" val="664010365"/>
                    </a:ext>
                  </a:extLst>
                </a:gridCol>
              </a:tblGrid>
              <a:tr h="61540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Oregon Waste Composition Study Statewide Results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(2016-17)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Substreams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Residential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Route Trucks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Commercial Route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Mixed Route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Compacting Drop Boxes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444053"/>
                  </a:ext>
                </a:extLst>
              </a:tr>
              <a:tr h="1913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OTHER ORGANICS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50.61%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48.57%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46.14%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48.05%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49.52%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131118"/>
                  </a:ext>
                </a:extLst>
              </a:tr>
              <a:tr h="1913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food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14.92%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23.39%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24.57%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20.19%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24.33%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826977"/>
                  </a:ext>
                </a:extLst>
              </a:tr>
              <a:tr h="1913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Non-packaged bakery goods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0.66%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0.76%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1.19%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0.99%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1.09%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183923"/>
                  </a:ext>
                </a:extLst>
              </a:tr>
              <a:tr h="1913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Packaged bakery goods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0.81%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1.51%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1.01%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0.91%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855918"/>
                  </a:ext>
                </a:extLst>
              </a:tr>
              <a:tr h="2580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Non-packaged other veg. food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7.28%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11.83%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12.88%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11.35%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9.29%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460241"/>
                  </a:ext>
                </a:extLst>
              </a:tr>
              <a:tr h="1913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Unpackaged veg edible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2.09%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3.13%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3.22%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3.77%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355350"/>
                  </a:ext>
                </a:extLst>
              </a:tr>
              <a:tr h="1913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Unpackaged veg nonedible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5.19%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8.70%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9.81%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8.13%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5.52%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255727"/>
                  </a:ext>
                </a:extLst>
              </a:tr>
              <a:tr h="1913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Packaged other vegetative food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2.58%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4.12%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3.50%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2.40%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3.94%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7358"/>
                  </a:ext>
                </a:extLst>
              </a:tr>
              <a:tr h="39584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Non-packaged non-vegetative food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2.70%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3.92%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3.15%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4.26%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060910"/>
                  </a:ext>
                </a:extLst>
              </a:tr>
              <a:tr h="1913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Unpkg edible meat, eggs, dairy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0.72%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1.00%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1.11%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1.24%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1.80%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674517"/>
                  </a:ext>
                </a:extLst>
              </a:tr>
              <a:tr h="39584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Unpkg nonedible animal food-  related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0.61%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0.72%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0.92%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0.61%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936796"/>
                  </a:ext>
                </a:extLst>
              </a:tr>
              <a:tr h="1913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Mixed unpackaged foods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0.74%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0.83%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2.09%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1.00%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1.84%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483702"/>
                  </a:ext>
                </a:extLst>
              </a:tr>
              <a:tr h="1913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Packaged non-vegetative food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1.52%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2.06%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1.39%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4.09%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740752"/>
                  </a:ext>
                </a:extLst>
              </a:tr>
              <a:tr h="1913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Packaged meat, eggs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0.78%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1.34%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0.89%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0.51%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2.96%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433589"/>
                  </a:ext>
                </a:extLst>
              </a:tr>
              <a:tr h="1913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Packaged dairy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0.63%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0.60%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0.40%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0.48%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444714"/>
                  </a:ext>
                </a:extLst>
              </a:tr>
              <a:tr h="1913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Mixed packaged foods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0.50%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0.48%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0.65%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407364"/>
                  </a:ext>
                </a:extLst>
              </a:tr>
              <a:tr h="1913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All edible food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9.11%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13.82%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14.04%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11.14%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18.20%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710865"/>
                  </a:ext>
                </a:extLst>
              </a:tr>
              <a:tr h="1913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All non-edible food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5.81%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9.58%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10.52%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9.05%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6.13%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570795"/>
                  </a:ext>
                </a:extLst>
              </a:tr>
              <a:tr h="1913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Yard Debris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2.40%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3.90%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1.86%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2.44%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0.75%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559363"/>
                  </a:ext>
                </a:extLst>
              </a:tr>
              <a:tr h="1913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Wood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15.30%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2.80%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8.53%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8.63%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8.97%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727761"/>
                  </a:ext>
                </a:extLst>
              </a:tr>
              <a:tr h="30648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Remaining  Other Organics*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18.00%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18.48%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11.19%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16.79%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15.47%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1098" marR="6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790283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400799" y="2809412"/>
            <a:ext cx="5100032" cy="7203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6553199" y="5962590"/>
            <a:ext cx="5100032" cy="7203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032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2014331" y="379814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/ Demolition Waste  </a:t>
            </a:r>
          </a:p>
        </p:txBody>
      </p:sp>
      <p:sp>
        <p:nvSpPr>
          <p:cNvPr id="11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E908F363-F6E5-4011-A1A0-1A3FB435FB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032C0D0D-839A-40C0-8F87-38F4480EE7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F4679B1C-C3DC-423D-9E76-01D860F807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4CB5D3-13C0-4819-81CD-BC72965B0AC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t="5724" r="1989" b="26102"/>
          <a:stretch/>
        </p:blipFill>
        <p:spPr bwMode="auto">
          <a:xfrm>
            <a:off x="5943600" y="2584174"/>
            <a:ext cx="5925760" cy="3336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F617C1-E1C3-42A9-85C4-AA3D1736A160}"/>
              </a:ext>
            </a:extLst>
          </p:cNvPr>
          <p:cNvSpPr txBox="1"/>
          <p:nvPr/>
        </p:nvSpPr>
        <p:spPr>
          <a:xfrm>
            <a:off x="322640" y="2058143"/>
            <a:ext cx="772143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C/D Waste at Knott Landfill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Waste Disposed 	181,000 tpy (2017)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C/D Waste 25-30%	45,000-54,000 tpy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Composition*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Fines/ Dirt 		35%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Wood/ Green Waste 	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Roofing Material 	2%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Scrap Metal		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Commodities 	3%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Cardboard/ Paper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 Plastics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Other Materials	46%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451F10-1DA1-4846-811F-F2846F26DE39}"/>
              </a:ext>
            </a:extLst>
          </p:cNvPr>
          <p:cNvSpPr txBox="1"/>
          <p:nvPr/>
        </p:nvSpPr>
        <p:spPr>
          <a:xfrm>
            <a:off x="3438514" y="6543597"/>
            <a:ext cx="5314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*Source: Monterey C/D and Self Haul Composition Data </a:t>
            </a:r>
          </a:p>
        </p:txBody>
      </p:sp>
    </p:spTree>
    <p:extLst>
      <p:ext uri="{BB962C8B-B14F-4D97-AF65-F5344CB8AC3E}">
        <p14:creationId xmlns:p14="http://schemas.microsoft.com/office/powerpoint/2010/main" val="51149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489FE84-0DD3-4F9B-A9A6-2C407341E517}"/>
              </a:ext>
            </a:extLst>
          </p:cNvPr>
          <p:cNvSpPr txBox="1">
            <a:spLocks/>
          </p:cNvSpPr>
          <p:nvPr/>
        </p:nvSpPr>
        <p:spPr>
          <a:xfrm>
            <a:off x="2412792" y="396934"/>
            <a:ext cx="8280816" cy="890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 Program Impacts Residential Food Waste Collection 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4EDB9C5-BE4E-4FD4-8757-3BE22482E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8" y="1744099"/>
            <a:ext cx="10535477" cy="477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BD51FC-9888-4EE2-8749-1BBDD6D6F309}"/>
              </a:ext>
            </a:extLst>
          </p:cNvPr>
          <p:cNvSpPr txBox="1"/>
          <p:nvPr/>
        </p:nvSpPr>
        <p:spPr>
          <a:xfrm>
            <a:off x="2199143" y="6490835"/>
            <a:ext cx="614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Note:  Focuses on Non-Packaging Vegetative Food Waste </a:t>
            </a:r>
          </a:p>
        </p:txBody>
      </p:sp>
    </p:spTree>
    <p:extLst>
      <p:ext uri="{BB962C8B-B14F-4D97-AF65-F5344CB8AC3E}">
        <p14:creationId xmlns:p14="http://schemas.microsoft.com/office/powerpoint/2010/main" val="370476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6073467" y="-4404041"/>
            <a:ext cx="1379593" cy="1085747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31465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137568"/>
            <a:ext cx="1539759" cy="14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BD51FC-9888-4EE2-8749-1BBDD6D6F309}"/>
              </a:ext>
            </a:extLst>
          </p:cNvPr>
          <p:cNvSpPr txBox="1"/>
          <p:nvPr/>
        </p:nvSpPr>
        <p:spPr>
          <a:xfrm>
            <a:off x="2199143" y="6490835"/>
            <a:ext cx="6719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Note:  Focuses on Non-Packaging Vegetative Food Waste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13FE43-2253-47F5-A371-103C0060AEFA}"/>
              </a:ext>
            </a:extLst>
          </p:cNvPr>
          <p:cNvSpPr txBox="1">
            <a:spLocks/>
          </p:cNvSpPr>
          <p:nvPr/>
        </p:nvSpPr>
        <p:spPr>
          <a:xfrm>
            <a:off x="1678898" y="182499"/>
            <a:ext cx="944380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 Program Impacts 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+ Commercial Food Waste Collection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D0CE565-FE0F-4D51-8D1B-9E42587B6A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087804"/>
              </p:ext>
            </p:extLst>
          </p:nvPr>
        </p:nvGraphicFramePr>
        <p:xfrm>
          <a:off x="858193" y="1768865"/>
          <a:ext cx="10475614" cy="4721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Worksheet" r:id="rId4" imgW="8782022" imgH="3886110" progId="Excel.Sheet.12">
                  <p:embed/>
                </p:oleObj>
              </mc:Choice>
              <mc:Fallback>
                <p:oleObj name="Worksheet" r:id="rId4" imgW="8782022" imgH="388611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8193" y="1768865"/>
                        <a:ext cx="10475614" cy="4721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905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1334</Words>
  <Application>Microsoft Office PowerPoint</Application>
  <PresentationFormat>Widescreen</PresentationFormat>
  <Paragraphs>603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Verdana</vt:lpstr>
      <vt:lpstr>Office Theme</vt:lpstr>
      <vt:lpstr>Worksheet</vt:lpstr>
      <vt:lpstr>PowerPoint Presentation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Eng6</dc:creator>
  <cp:lastModifiedBy>Sue Monette</cp:lastModifiedBy>
  <cp:revision>88</cp:revision>
  <cp:lastPrinted>2018-05-22T18:35:57Z</cp:lastPrinted>
  <dcterms:created xsi:type="dcterms:W3CDTF">2018-03-21T18:56:27Z</dcterms:created>
  <dcterms:modified xsi:type="dcterms:W3CDTF">2018-05-22T18:38:26Z</dcterms:modified>
</cp:coreProperties>
</file>