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353" r:id="rId3"/>
    <p:sldId id="356" r:id="rId4"/>
    <p:sldId id="359" r:id="rId5"/>
    <p:sldId id="362" r:id="rId6"/>
    <p:sldId id="363" r:id="rId7"/>
    <p:sldId id="372" r:id="rId8"/>
    <p:sldId id="374" r:id="rId9"/>
    <p:sldId id="357" r:id="rId10"/>
    <p:sldId id="375" r:id="rId11"/>
    <p:sldId id="370" r:id="rId12"/>
    <p:sldId id="391" r:id="rId13"/>
    <p:sldId id="369" r:id="rId14"/>
    <p:sldId id="371" r:id="rId15"/>
    <p:sldId id="386" r:id="rId16"/>
    <p:sldId id="385" r:id="rId17"/>
    <p:sldId id="377" r:id="rId18"/>
    <p:sldId id="379" r:id="rId19"/>
    <p:sldId id="381" r:id="rId20"/>
    <p:sldId id="382" r:id="rId21"/>
    <p:sldId id="383" r:id="rId22"/>
    <p:sldId id="352" r:id="rId23"/>
    <p:sldId id="392" r:id="rId24"/>
    <p:sldId id="387" r:id="rId25"/>
    <p:sldId id="364" r:id="rId26"/>
    <p:sldId id="388" r:id="rId27"/>
    <p:sldId id="361" r:id="rId28"/>
    <p:sldId id="367" r:id="rId29"/>
    <p:sldId id="389" r:id="rId30"/>
    <p:sldId id="390" r:id="rId31"/>
    <p:sldId id="343" r:id="rId3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2172" autoAdjust="0"/>
  </p:normalViewPr>
  <p:slideViewPr>
    <p:cSldViewPr snapToGrid="0">
      <p:cViewPr varScale="1">
        <p:scale>
          <a:sx n="106" d="100"/>
          <a:sy n="106" d="100"/>
        </p:scale>
        <p:origin x="792" y="108"/>
      </p:cViewPr>
      <p:guideLst/>
    </p:cSldViewPr>
  </p:slideViewPr>
  <p:notesTextViewPr>
    <p:cViewPr>
      <p:scale>
        <a:sx n="1" d="1"/>
        <a:sy n="1" d="1"/>
      </p:scale>
      <p:origin x="0" y="0"/>
    </p:cViewPr>
  </p:notesTextViewPr>
  <p:sorterViewPr>
    <p:cViewPr varScale="1">
      <p:scale>
        <a:sx n="100" d="100"/>
        <a:sy n="100" d="100"/>
      </p:scale>
      <p:origin x="0" y="-118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4E86-5031-40B2-BA7C-3A7500EF83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2EB3F8-E31C-4723-9F7B-628C6E2FD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54C784-0EBA-44B2-B938-0D9F20886D9D}"/>
              </a:ext>
            </a:extLst>
          </p:cNvPr>
          <p:cNvSpPr>
            <a:spLocks noGrp="1"/>
          </p:cNvSpPr>
          <p:nvPr>
            <p:ph type="dt" sz="half" idx="10"/>
          </p:nvPr>
        </p:nvSpPr>
        <p:spPr/>
        <p:txBody>
          <a:bodyPr/>
          <a:lstStyle/>
          <a:p>
            <a:fld id="{28E10262-6950-43B1-8668-C975B89081A2}" type="datetimeFigureOut">
              <a:rPr lang="en-US" smtClean="0"/>
              <a:t>7/24/2018</a:t>
            </a:fld>
            <a:endParaRPr lang="en-US" dirty="0"/>
          </a:p>
        </p:txBody>
      </p:sp>
      <p:sp>
        <p:nvSpPr>
          <p:cNvPr id="5" name="Footer Placeholder 4">
            <a:extLst>
              <a:ext uri="{FF2B5EF4-FFF2-40B4-BE49-F238E27FC236}">
                <a16:creationId xmlns:a16="http://schemas.microsoft.com/office/drawing/2014/main" id="{68DAF6E1-99B8-4543-AA00-49AC2DF0DB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F86F2E-A76F-4B7E-9383-86D8209B923C}"/>
              </a:ext>
            </a:extLst>
          </p:cNvPr>
          <p:cNvSpPr>
            <a:spLocks noGrp="1"/>
          </p:cNvSpPr>
          <p:nvPr>
            <p:ph type="sldNum" sz="quarter" idx="12"/>
          </p:nvPr>
        </p:nvSpPr>
        <p:spPr/>
        <p:txBody>
          <a:bodyPr/>
          <a:lstStyle/>
          <a:p>
            <a:fld id="{F75D7DD5-E494-47CF-A9C5-02DB9B31C1B7}" type="slidenum">
              <a:rPr lang="en-US" smtClean="0"/>
              <a:t>‹#›</a:t>
            </a:fld>
            <a:endParaRPr lang="en-US" dirty="0"/>
          </a:p>
        </p:txBody>
      </p:sp>
    </p:spTree>
    <p:extLst>
      <p:ext uri="{BB962C8B-B14F-4D97-AF65-F5344CB8AC3E}">
        <p14:creationId xmlns:p14="http://schemas.microsoft.com/office/powerpoint/2010/main" val="258288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08C6F-68B6-4011-B8EE-AAE892E735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4F6CC-083B-4C66-9F8C-384DEE8111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BB472-CB8E-4952-B513-0DB24A2B64C3}"/>
              </a:ext>
            </a:extLst>
          </p:cNvPr>
          <p:cNvSpPr>
            <a:spLocks noGrp="1"/>
          </p:cNvSpPr>
          <p:nvPr>
            <p:ph type="dt" sz="half" idx="10"/>
          </p:nvPr>
        </p:nvSpPr>
        <p:spPr/>
        <p:txBody>
          <a:bodyPr/>
          <a:lstStyle/>
          <a:p>
            <a:fld id="{28E10262-6950-43B1-8668-C975B89081A2}" type="datetimeFigureOut">
              <a:rPr lang="en-US" smtClean="0"/>
              <a:t>7/24/2018</a:t>
            </a:fld>
            <a:endParaRPr lang="en-US" dirty="0"/>
          </a:p>
        </p:txBody>
      </p:sp>
      <p:sp>
        <p:nvSpPr>
          <p:cNvPr id="5" name="Footer Placeholder 4">
            <a:extLst>
              <a:ext uri="{FF2B5EF4-FFF2-40B4-BE49-F238E27FC236}">
                <a16:creationId xmlns:a16="http://schemas.microsoft.com/office/drawing/2014/main" id="{7BF4D106-63BF-4B29-9172-8E80449645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DAE1A9-245A-47CC-8180-892DFEC89BB9}"/>
              </a:ext>
            </a:extLst>
          </p:cNvPr>
          <p:cNvSpPr>
            <a:spLocks noGrp="1"/>
          </p:cNvSpPr>
          <p:nvPr>
            <p:ph type="sldNum" sz="quarter" idx="12"/>
          </p:nvPr>
        </p:nvSpPr>
        <p:spPr/>
        <p:txBody>
          <a:bodyPr/>
          <a:lstStyle/>
          <a:p>
            <a:fld id="{F75D7DD5-E494-47CF-A9C5-02DB9B31C1B7}" type="slidenum">
              <a:rPr lang="en-US" smtClean="0"/>
              <a:t>‹#›</a:t>
            </a:fld>
            <a:endParaRPr lang="en-US" dirty="0"/>
          </a:p>
        </p:txBody>
      </p:sp>
    </p:spTree>
    <p:extLst>
      <p:ext uri="{BB962C8B-B14F-4D97-AF65-F5344CB8AC3E}">
        <p14:creationId xmlns:p14="http://schemas.microsoft.com/office/powerpoint/2010/main" val="19499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48A92-5A33-4FBA-9C80-CF6CFA2F61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2F2A7D-78D2-4619-9219-8C8B2B0FE6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FCE69-8169-4CE7-B3E6-9DD4E4A44A0B}"/>
              </a:ext>
            </a:extLst>
          </p:cNvPr>
          <p:cNvSpPr>
            <a:spLocks noGrp="1"/>
          </p:cNvSpPr>
          <p:nvPr>
            <p:ph type="dt" sz="half" idx="10"/>
          </p:nvPr>
        </p:nvSpPr>
        <p:spPr/>
        <p:txBody>
          <a:bodyPr/>
          <a:lstStyle/>
          <a:p>
            <a:fld id="{28E10262-6950-43B1-8668-C975B89081A2}" type="datetimeFigureOut">
              <a:rPr lang="en-US" smtClean="0"/>
              <a:t>7/24/2018</a:t>
            </a:fld>
            <a:endParaRPr lang="en-US" dirty="0"/>
          </a:p>
        </p:txBody>
      </p:sp>
      <p:sp>
        <p:nvSpPr>
          <p:cNvPr id="5" name="Footer Placeholder 4">
            <a:extLst>
              <a:ext uri="{FF2B5EF4-FFF2-40B4-BE49-F238E27FC236}">
                <a16:creationId xmlns:a16="http://schemas.microsoft.com/office/drawing/2014/main" id="{F191A30D-1AD6-4F43-A2D1-9CF49875C1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004C1C-CD5E-49EC-A06C-0CFFA1407E74}"/>
              </a:ext>
            </a:extLst>
          </p:cNvPr>
          <p:cNvSpPr>
            <a:spLocks noGrp="1"/>
          </p:cNvSpPr>
          <p:nvPr>
            <p:ph type="sldNum" sz="quarter" idx="12"/>
          </p:nvPr>
        </p:nvSpPr>
        <p:spPr/>
        <p:txBody>
          <a:bodyPr/>
          <a:lstStyle/>
          <a:p>
            <a:fld id="{F75D7DD5-E494-47CF-A9C5-02DB9B31C1B7}" type="slidenum">
              <a:rPr lang="en-US" smtClean="0"/>
              <a:t>‹#›</a:t>
            </a:fld>
            <a:endParaRPr lang="en-US" dirty="0"/>
          </a:p>
        </p:txBody>
      </p:sp>
    </p:spTree>
    <p:extLst>
      <p:ext uri="{BB962C8B-B14F-4D97-AF65-F5344CB8AC3E}">
        <p14:creationId xmlns:p14="http://schemas.microsoft.com/office/powerpoint/2010/main" val="388225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3C56-83F6-4C9B-8318-E7E206734A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785D14-BADC-4F19-998C-E929A2CB96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33CC7-ED1A-43D4-833C-B113CD2F5DD4}"/>
              </a:ext>
            </a:extLst>
          </p:cNvPr>
          <p:cNvSpPr>
            <a:spLocks noGrp="1"/>
          </p:cNvSpPr>
          <p:nvPr>
            <p:ph type="dt" sz="half" idx="10"/>
          </p:nvPr>
        </p:nvSpPr>
        <p:spPr/>
        <p:txBody>
          <a:bodyPr/>
          <a:lstStyle/>
          <a:p>
            <a:fld id="{28E10262-6950-43B1-8668-C975B89081A2}" type="datetimeFigureOut">
              <a:rPr lang="en-US" smtClean="0"/>
              <a:t>7/24/2018</a:t>
            </a:fld>
            <a:endParaRPr lang="en-US" dirty="0"/>
          </a:p>
        </p:txBody>
      </p:sp>
      <p:sp>
        <p:nvSpPr>
          <p:cNvPr id="5" name="Footer Placeholder 4">
            <a:extLst>
              <a:ext uri="{FF2B5EF4-FFF2-40B4-BE49-F238E27FC236}">
                <a16:creationId xmlns:a16="http://schemas.microsoft.com/office/drawing/2014/main" id="{ED6F4CF9-636B-4C5C-901C-AED2BDBDF5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8B4F1E-5CB0-4D5E-B8EC-BB54291E166C}"/>
              </a:ext>
            </a:extLst>
          </p:cNvPr>
          <p:cNvSpPr>
            <a:spLocks noGrp="1"/>
          </p:cNvSpPr>
          <p:nvPr>
            <p:ph type="sldNum" sz="quarter" idx="12"/>
          </p:nvPr>
        </p:nvSpPr>
        <p:spPr/>
        <p:txBody>
          <a:bodyPr/>
          <a:lstStyle/>
          <a:p>
            <a:fld id="{F75D7DD5-E494-47CF-A9C5-02DB9B31C1B7}" type="slidenum">
              <a:rPr lang="en-US" smtClean="0"/>
              <a:t>‹#›</a:t>
            </a:fld>
            <a:endParaRPr lang="en-US" dirty="0"/>
          </a:p>
        </p:txBody>
      </p:sp>
    </p:spTree>
    <p:extLst>
      <p:ext uri="{BB962C8B-B14F-4D97-AF65-F5344CB8AC3E}">
        <p14:creationId xmlns:p14="http://schemas.microsoft.com/office/powerpoint/2010/main" val="12805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6E99-B460-4407-A2D6-EC3ED84560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E4D492-6E16-4E5C-9F0B-7A8452D331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220CAA-7B3F-4681-A4A8-E44BD343BAD8}"/>
              </a:ext>
            </a:extLst>
          </p:cNvPr>
          <p:cNvSpPr>
            <a:spLocks noGrp="1"/>
          </p:cNvSpPr>
          <p:nvPr>
            <p:ph type="dt" sz="half" idx="10"/>
          </p:nvPr>
        </p:nvSpPr>
        <p:spPr/>
        <p:txBody>
          <a:bodyPr/>
          <a:lstStyle/>
          <a:p>
            <a:fld id="{28E10262-6950-43B1-8668-C975B89081A2}" type="datetimeFigureOut">
              <a:rPr lang="en-US" smtClean="0"/>
              <a:t>7/24/2018</a:t>
            </a:fld>
            <a:endParaRPr lang="en-US" dirty="0"/>
          </a:p>
        </p:txBody>
      </p:sp>
      <p:sp>
        <p:nvSpPr>
          <p:cNvPr id="5" name="Footer Placeholder 4">
            <a:extLst>
              <a:ext uri="{FF2B5EF4-FFF2-40B4-BE49-F238E27FC236}">
                <a16:creationId xmlns:a16="http://schemas.microsoft.com/office/drawing/2014/main" id="{C60C9281-E73B-47DF-B27C-7791EE6CD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2CB653-69B0-496F-B85B-2B0A3343EB49}"/>
              </a:ext>
            </a:extLst>
          </p:cNvPr>
          <p:cNvSpPr>
            <a:spLocks noGrp="1"/>
          </p:cNvSpPr>
          <p:nvPr>
            <p:ph type="sldNum" sz="quarter" idx="12"/>
          </p:nvPr>
        </p:nvSpPr>
        <p:spPr/>
        <p:txBody>
          <a:bodyPr/>
          <a:lstStyle/>
          <a:p>
            <a:fld id="{F75D7DD5-E494-47CF-A9C5-02DB9B31C1B7}" type="slidenum">
              <a:rPr lang="en-US" smtClean="0"/>
              <a:t>‹#›</a:t>
            </a:fld>
            <a:endParaRPr lang="en-US" dirty="0"/>
          </a:p>
        </p:txBody>
      </p:sp>
    </p:spTree>
    <p:extLst>
      <p:ext uri="{BB962C8B-B14F-4D97-AF65-F5344CB8AC3E}">
        <p14:creationId xmlns:p14="http://schemas.microsoft.com/office/powerpoint/2010/main" val="103941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CEB1-2DB5-487E-AFE4-9529EB4F18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B86669-4BD4-4F2F-A421-8640A7AED9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946D5C-DEDE-445F-8DD1-6B995062A0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519B4B-7F25-4DE3-9372-42FB2F158861}"/>
              </a:ext>
            </a:extLst>
          </p:cNvPr>
          <p:cNvSpPr>
            <a:spLocks noGrp="1"/>
          </p:cNvSpPr>
          <p:nvPr>
            <p:ph type="dt" sz="half" idx="10"/>
          </p:nvPr>
        </p:nvSpPr>
        <p:spPr/>
        <p:txBody>
          <a:bodyPr/>
          <a:lstStyle/>
          <a:p>
            <a:fld id="{28E10262-6950-43B1-8668-C975B89081A2}" type="datetimeFigureOut">
              <a:rPr lang="en-US" smtClean="0"/>
              <a:t>7/24/2018</a:t>
            </a:fld>
            <a:endParaRPr lang="en-US" dirty="0"/>
          </a:p>
        </p:txBody>
      </p:sp>
      <p:sp>
        <p:nvSpPr>
          <p:cNvPr id="6" name="Footer Placeholder 5">
            <a:extLst>
              <a:ext uri="{FF2B5EF4-FFF2-40B4-BE49-F238E27FC236}">
                <a16:creationId xmlns:a16="http://schemas.microsoft.com/office/drawing/2014/main" id="{C86BAAD0-CA70-4169-864B-2EE8046A7B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E62BB9-B91D-4BD3-9D62-0B85F4583E8F}"/>
              </a:ext>
            </a:extLst>
          </p:cNvPr>
          <p:cNvSpPr>
            <a:spLocks noGrp="1"/>
          </p:cNvSpPr>
          <p:nvPr>
            <p:ph type="sldNum" sz="quarter" idx="12"/>
          </p:nvPr>
        </p:nvSpPr>
        <p:spPr/>
        <p:txBody>
          <a:bodyPr/>
          <a:lstStyle/>
          <a:p>
            <a:fld id="{F75D7DD5-E494-47CF-A9C5-02DB9B31C1B7}" type="slidenum">
              <a:rPr lang="en-US" smtClean="0"/>
              <a:t>‹#›</a:t>
            </a:fld>
            <a:endParaRPr lang="en-US" dirty="0"/>
          </a:p>
        </p:txBody>
      </p:sp>
    </p:spTree>
    <p:extLst>
      <p:ext uri="{BB962C8B-B14F-4D97-AF65-F5344CB8AC3E}">
        <p14:creationId xmlns:p14="http://schemas.microsoft.com/office/powerpoint/2010/main" val="321826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E6C6-1072-49BF-9A0B-DD328042FC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8EC6D7-64C0-48D7-BA6A-71A693607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BF9340-DAB3-4E11-AC00-02ED1D48D8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45C1E3-27BA-4648-97D7-058697AAB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32487C-6E54-4721-93E5-C296E16432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39DA19-1A87-4A2F-8080-DF1F7EA414AA}"/>
              </a:ext>
            </a:extLst>
          </p:cNvPr>
          <p:cNvSpPr>
            <a:spLocks noGrp="1"/>
          </p:cNvSpPr>
          <p:nvPr>
            <p:ph type="dt" sz="half" idx="10"/>
          </p:nvPr>
        </p:nvSpPr>
        <p:spPr/>
        <p:txBody>
          <a:bodyPr/>
          <a:lstStyle/>
          <a:p>
            <a:fld id="{28E10262-6950-43B1-8668-C975B89081A2}" type="datetimeFigureOut">
              <a:rPr lang="en-US" smtClean="0"/>
              <a:t>7/24/2018</a:t>
            </a:fld>
            <a:endParaRPr lang="en-US" dirty="0"/>
          </a:p>
        </p:txBody>
      </p:sp>
      <p:sp>
        <p:nvSpPr>
          <p:cNvPr id="8" name="Footer Placeholder 7">
            <a:extLst>
              <a:ext uri="{FF2B5EF4-FFF2-40B4-BE49-F238E27FC236}">
                <a16:creationId xmlns:a16="http://schemas.microsoft.com/office/drawing/2014/main" id="{18EFCAE7-137A-4046-B279-734BF1E4AD4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3A824ED-643C-4F74-B767-20EA3BAE54B1}"/>
              </a:ext>
            </a:extLst>
          </p:cNvPr>
          <p:cNvSpPr>
            <a:spLocks noGrp="1"/>
          </p:cNvSpPr>
          <p:nvPr>
            <p:ph type="sldNum" sz="quarter" idx="12"/>
          </p:nvPr>
        </p:nvSpPr>
        <p:spPr/>
        <p:txBody>
          <a:bodyPr/>
          <a:lstStyle/>
          <a:p>
            <a:fld id="{F75D7DD5-E494-47CF-A9C5-02DB9B31C1B7}" type="slidenum">
              <a:rPr lang="en-US" smtClean="0"/>
              <a:t>‹#›</a:t>
            </a:fld>
            <a:endParaRPr lang="en-US" dirty="0"/>
          </a:p>
        </p:txBody>
      </p:sp>
    </p:spTree>
    <p:extLst>
      <p:ext uri="{BB962C8B-B14F-4D97-AF65-F5344CB8AC3E}">
        <p14:creationId xmlns:p14="http://schemas.microsoft.com/office/powerpoint/2010/main" val="337452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444C-7505-47DE-95B0-0FC0027982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CC6AC9-9E19-4635-A5C2-EB989CA3CA54}"/>
              </a:ext>
            </a:extLst>
          </p:cNvPr>
          <p:cNvSpPr>
            <a:spLocks noGrp="1"/>
          </p:cNvSpPr>
          <p:nvPr>
            <p:ph type="dt" sz="half" idx="10"/>
          </p:nvPr>
        </p:nvSpPr>
        <p:spPr/>
        <p:txBody>
          <a:bodyPr/>
          <a:lstStyle/>
          <a:p>
            <a:fld id="{28E10262-6950-43B1-8668-C975B89081A2}" type="datetimeFigureOut">
              <a:rPr lang="en-US" smtClean="0"/>
              <a:t>7/24/2018</a:t>
            </a:fld>
            <a:endParaRPr lang="en-US" dirty="0"/>
          </a:p>
        </p:txBody>
      </p:sp>
      <p:sp>
        <p:nvSpPr>
          <p:cNvPr id="4" name="Footer Placeholder 3">
            <a:extLst>
              <a:ext uri="{FF2B5EF4-FFF2-40B4-BE49-F238E27FC236}">
                <a16:creationId xmlns:a16="http://schemas.microsoft.com/office/drawing/2014/main" id="{C7041076-42D3-4B41-B0B0-78DE582C0A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ECCBEF-8FE8-4DFC-9F08-989D1C1C7F43}"/>
              </a:ext>
            </a:extLst>
          </p:cNvPr>
          <p:cNvSpPr>
            <a:spLocks noGrp="1"/>
          </p:cNvSpPr>
          <p:nvPr>
            <p:ph type="sldNum" sz="quarter" idx="12"/>
          </p:nvPr>
        </p:nvSpPr>
        <p:spPr/>
        <p:txBody>
          <a:bodyPr/>
          <a:lstStyle/>
          <a:p>
            <a:fld id="{F75D7DD5-E494-47CF-A9C5-02DB9B31C1B7}" type="slidenum">
              <a:rPr lang="en-US" smtClean="0"/>
              <a:t>‹#›</a:t>
            </a:fld>
            <a:endParaRPr lang="en-US" dirty="0"/>
          </a:p>
        </p:txBody>
      </p:sp>
    </p:spTree>
    <p:extLst>
      <p:ext uri="{BB962C8B-B14F-4D97-AF65-F5344CB8AC3E}">
        <p14:creationId xmlns:p14="http://schemas.microsoft.com/office/powerpoint/2010/main" val="257657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73E8C-884F-4820-81E8-9F7847AF7C88}"/>
              </a:ext>
            </a:extLst>
          </p:cNvPr>
          <p:cNvSpPr>
            <a:spLocks noGrp="1"/>
          </p:cNvSpPr>
          <p:nvPr>
            <p:ph type="dt" sz="half" idx="10"/>
          </p:nvPr>
        </p:nvSpPr>
        <p:spPr/>
        <p:txBody>
          <a:bodyPr/>
          <a:lstStyle/>
          <a:p>
            <a:fld id="{28E10262-6950-43B1-8668-C975B89081A2}" type="datetimeFigureOut">
              <a:rPr lang="en-US" smtClean="0"/>
              <a:t>7/24/2018</a:t>
            </a:fld>
            <a:endParaRPr lang="en-US" dirty="0"/>
          </a:p>
        </p:txBody>
      </p:sp>
      <p:sp>
        <p:nvSpPr>
          <p:cNvPr id="3" name="Footer Placeholder 2">
            <a:extLst>
              <a:ext uri="{FF2B5EF4-FFF2-40B4-BE49-F238E27FC236}">
                <a16:creationId xmlns:a16="http://schemas.microsoft.com/office/drawing/2014/main" id="{2B131BC7-E9F1-4FDF-97D2-FBCA5066EB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233215-95B0-422D-9962-F00F1347DB49}"/>
              </a:ext>
            </a:extLst>
          </p:cNvPr>
          <p:cNvSpPr>
            <a:spLocks noGrp="1"/>
          </p:cNvSpPr>
          <p:nvPr>
            <p:ph type="sldNum" sz="quarter" idx="12"/>
          </p:nvPr>
        </p:nvSpPr>
        <p:spPr/>
        <p:txBody>
          <a:bodyPr/>
          <a:lstStyle/>
          <a:p>
            <a:fld id="{F75D7DD5-E494-47CF-A9C5-02DB9B31C1B7}" type="slidenum">
              <a:rPr lang="en-US" smtClean="0"/>
              <a:t>‹#›</a:t>
            </a:fld>
            <a:endParaRPr lang="en-US" dirty="0"/>
          </a:p>
        </p:txBody>
      </p:sp>
    </p:spTree>
    <p:extLst>
      <p:ext uri="{BB962C8B-B14F-4D97-AF65-F5344CB8AC3E}">
        <p14:creationId xmlns:p14="http://schemas.microsoft.com/office/powerpoint/2010/main" val="126323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70E69-8E6C-489A-9E6D-59B01E8D6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085C8-1F93-482E-B901-26241587BF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C7B09B-B331-4ECD-864E-825C5BDA2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C3410-0E9C-4532-B176-049925BBFFFB}"/>
              </a:ext>
            </a:extLst>
          </p:cNvPr>
          <p:cNvSpPr>
            <a:spLocks noGrp="1"/>
          </p:cNvSpPr>
          <p:nvPr>
            <p:ph type="dt" sz="half" idx="10"/>
          </p:nvPr>
        </p:nvSpPr>
        <p:spPr/>
        <p:txBody>
          <a:bodyPr/>
          <a:lstStyle/>
          <a:p>
            <a:fld id="{28E10262-6950-43B1-8668-C975B89081A2}" type="datetimeFigureOut">
              <a:rPr lang="en-US" smtClean="0"/>
              <a:t>7/24/2018</a:t>
            </a:fld>
            <a:endParaRPr lang="en-US" dirty="0"/>
          </a:p>
        </p:txBody>
      </p:sp>
      <p:sp>
        <p:nvSpPr>
          <p:cNvPr id="6" name="Footer Placeholder 5">
            <a:extLst>
              <a:ext uri="{FF2B5EF4-FFF2-40B4-BE49-F238E27FC236}">
                <a16:creationId xmlns:a16="http://schemas.microsoft.com/office/drawing/2014/main" id="{40008F74-17C1-4763-9D61-DE030D07D6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9A0149-2731-444E-B445-1061515649EE}"/>
              </a:ext>
            </a:extLst>
          </p:cNvPr>
          <p:cNvSpPr>
            <a:spLocks noGrp="1"/>
          </p:cNvSpPr>
          <p:nvPr>
            <p:ph type="sldNum" sz="quarter" idx="12"/>
          </p:nvPr>
        </p:nvSpPr>
        <p:spPr/>
        <p:txBody>
          <a:bodyPr/>
          <a:lstStyle/>
          <a:p>
            <a:fld id="{F75D7DD5-E494-47CF-A9C5-02DB9B31C1B7}" type="slidenum">
              <a:rPr lang="en-US" smtClean="0"/>
              <a:t>‹#›</a:t>
            </a:fld>
            <a:endParaRPr lang="en-US" dirty="0"/>
          </a:p>
        </p:txBody>
      </p:sp>
    </p:spTree>
    <p:extLst>
      <p:ext uri="{BB962C8B-B14F-4D97-AF65-F5344CB8AC3E}">
        <p14:creationId xmlns:p14="http://schemas.microsoft.com/office/powerpoint/2010/main" val="102120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28EE-67B2-491F-B4F8-7414F9202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C1A3B9-4371-4C9C-AEF7-AF2E8FA1D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B7A2384-2287-445B-83F0-DA4B46170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EE93D7-57FD-4C7D-8FF7-5F6CC6D764E3}"/>
              </a:ext>
            </a:extLst>
          </p:cNvPr>
          <p:cNvSpPr>
            <a:spLocks noGrp="1"/>
          </p:cNvSpPr>
          <p:nvPr>
            <p:ph type="dt" sz="half" idx="10"/>
          </p:nvPr>
        </p:nvSpPr>
        <p:spPr/>
        <p:txBody>
          <a:bodyPr/>
          <a:lstStyle/>
          <a:p>
            <a:fld id="{28E10262-6950-43B1-8668-C975B89081A2}" type="datetimeFigureOut">
              <a:rPr lang="en-US" smtClean="0"/>
              <a:t>7/24/2018</a:t>
            </a:fld>
            <a:endParaRPr lang="en-US" dirty="0"/>
          </a:p>
        </p:txBody>
      </p:sp>
      <p:sp>
        <p:nvSpPr>
          <p:cNvPr id="6" name="Footer Placeholder 5">
            <a:extLst>
              <a:ext uri="{FF2B5EF4-FFF2-40B4-BE49-F238E27FC236}">
                <a16:creationId xmlns:a16="http://schemas.microsoft.com/office/drawing/2014/main" id="{D26E150A-6A0A-4093-B484-0D6772B675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82E0FD-A131-41C0-A6C9-E2C996898EC3}"/>
              </a:ext>
            </a:extLst>
          </p:cNvPr>
          <p:cNvSpPr>
            <a:spLocks noGrp="1"/>
          </p:cNvSpPr>
          <p:nvPr>
            <p:ph type="sldNum" sz="quarter" idx="12"/>
          </p:nvPr>
        </p:nvSpPr>
        <p:spPr/>
        <p:txBody>
          <a:bodyPr/>
          <a:lstStyle/>
          <a:p>
            <a:fld id="{F75D7DD5-E494-47CF-A9C5-02DB9B31C1B7}" type="slidenum">
              <a:rPr lang="en-US" smtClean="0"/>
              <a:t>‹#›</a:t>
            </a:fld>
            <a:endParaRPr lang="en-US" dirty="0"/>
          </a:p>
        </p:txBody>
      </p:sp>
    </p:spTree>
    <p:extLst>
      <p:ext uri="{BB962C8B-B14F-4D97-AF65-F5344CB8AC3E}">
        <p14:creationId xmlns:p14="http://schemas.microsoft.com/office/powerpoint/2010/main" val="141689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2F27F-E1CD-49B5-8E25-1E76931B5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8186F0-7520-41E8-85D6-E396100EDE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6D6E3-F200-414C-BE35-0010B07E6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10262-6950-43B1-8668-C975B89081A2}" type="datetimeFigureOut">
              <a:rPr lang="en-US" smtClean="0"/>
              <a:t>7/24/2018</a:t>
            </a:fld>
            <a:endParaRPr lang="en-US" dirty="0"/>
          </a:p>
        </p:txBody>
      </p:sp>
      <p:sp>
        <p:nvSpPr>
          <p:cNvPr id="5" name="Footer Placeholder 4">
            <a:extLst>
              <a:ext uri="{FF2B5EF4-FFF2-40B4-BE49-F238E27FC236}">
                <a16:creationId xmlns:a16="http://schemas.microsoft.com/office/drawing/2014/main" id="{12C99840-5B8A-405C-B46C-651FB5B70C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89031A-7ED7-480B-BD43-5EF3D9CDFF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D7DD5-E494-47CF-A9C5-02DB9B31C1B7}" type="slidenum">
              <a:rPr lang="en-US" smtClean="0"/>
              <a:t>‹#›</a:t>
            </a:fld>
            <a:endParaRPr lang="en-US" dirty="0"/>
          </a:p>
        </p:txBody>
      </p:sp>
    </p:spTree>
    <p:extLst>
      <p:ext uri="{BB962C8B-B14F-4D97-AF65-F5344CB8AC3E}">
        <p14:creationId xmlns:p14="http://schemas.microsoft.com/office/powerpoint/2010/main" val="2152427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tif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www.nytimes.com/2016/03/29/science/san-francisco-the-silicon-valley-of-recycling.html?_r=1" TargetMode="External"/><Relationship Id="rId3" Type="http://schemas.openxmlformats.org/officeDocument/2006/relationships/hyperlink" Target="http://royaloakrecycling.com/recycling-services/" TargetMode="External"/><Relationship Id="rId7" Type="http://schemas.openxmlformats.org/officeDocument/2006/relationships/hyperlink" Target="http://www.seattle.gov/util/MyServices/Rates/GarbageRates/index.htm" TargetMode="Externa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cleantheworld.org/get-involved/hotel-recycling-program/" TargetMode="External"/><Relationship Id="rId5" Type="http://schemas.openxmlformats.org/officeDocument/2006/relationships/hyperlink" Target="https://www.lanecounty.org/government/county_departments/public_works/waste_management/recycling/multifamily_recycling_in_lane_county/starting_a_multifamily_recycling_program/" TargetMode="External"/><Relationship Id="rId4" Type="http://schemas.openxmlformats.org/officeDocument/2006/relationships/hyperlink" Target="http://fortworthtexas.gov/solidwast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lacsd.org/solidwaste/swfacilities/mrts/phmrf/default.asp" TargetMode="External"/><Relationship Id="rId3" Type="http://schemas.openxmlformats.org/officeDocument/2006/relationships/hyperlink" Target="https://www.cambridgema.gov/theworks/ourservices/recyclingandtrash/faqrecyclingandrubbish/curbsidecompost" TargetMode="External"/><Relationship Id="rId7" Type="http://schemas.openxmlformats.org/officeDocument/2006/relationships/hyperlink" Target="http://www.zankerrecycling.com/" TargetMode="Externa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www.mrwmd.org/materials-recovery-facility/" TargetMode="External"/><Relationship Id="rId5" Type="http://schemas.openxmlformats.org/officeDocument/2006/relationships/hyperlink" Target="http://gbbinc.com/projects/procurement-of-state-of-the-art-cd-recycling-facility-fauquier-county-va" TargetMode="External"/><Relationship Id="rId4" Type="http://schemas.openxmlformats.org/officeDocument/2006/relationships/hyperlink" Target="https://www.smartasn.org/where-to-recycle/" TargetMode="External"/><Relationship Id="rId9" Type="http://schemas.openxmlformats.org/officeDocument/2006/relationships/hyperlink" Target="http://www.atlasorganics.ne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2.montgomerycountymd.gov/depcollectionday/default.aspx?utm_source=status-include&amp;utm_medium=link&amp;utm_campaign=get-reminders" TargetMode="External"/><Relationship Id="rId3" Type="http://schemas.openxmlformats.org/officeDocument/2006/relationships/hyperlink" Target="http://www.co.marion.or.us/PW/ES/disposal" TargetMode="External"/><Relationship Id="rId7" Type="http://schemas.openxmlformats.org/officeDocument/2006/relationships/hyperlink" Target="https://www.portlandoregon.gov/bps/article/402972" TargetMode="Externa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www.massgreen.org/plastic-bag-legislation.html" TargetMode="External"/><Relationship Id="rId5" Type="http://schemas.openxmlformats.org/officeDocument/2006/relationships/hyperlink" Target="https://www.seattle.gov/council/meet-the-council/mike-obrien/plastic-bag-ban" TargetMode="External"/><Relationship Id="rId4" Type="http://schemas.openxmlformats.org/officeDocument/2006/relationships/hyperlink" Target="http://www.waste360.com/composting/california-adopts-four-laws-develop-recycling-composting-waste-reduction" TargetMode="External"/><Relationship Id="rId9" Type="http://schemas.openxmlformats.org/officeDocument/2006/relationships/hyperlink" Target="https://www.spoileralert.com/marketplac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lovevail.org/programs/recycling/getting-started/" TargetMode="External"/><Relationship Id="rId13" Type="http://schemas.openxmlformats.org/officeDocument/2006/relationships/hyperlink" Target="https://www.portlandoregon.gov/bps/58975" TargetMode="External"/><Relationship Id="rId3" Type="http://schemas.openxmlformats.org/officeDocument/2006/relationships/hyperlink" Target="http://www.fauquiercounty.gov/home/showdocument?id=694" TargetMode="External"/><Relationship Id="rId7" Type="http://schemas.openxmlformats.org/officeDocument/2006/relationships/hyperlink" Target="https://www.tampagov.net/sites/default/files/solid-waste/files/pw_sw_hazardous_waste_brochure_for_print_07.18.17.pdf" TargetMode="External"/><Relationship Id="rId12" Type="http://schemas.openxmlformats.org/officeDocument/2006/relationships/hyperlink" Target="http://www.seattle.gov/util/MyServices/Recycling/HouseResidentsRecycle/ApartmentResidentsRecycle/index.htm" TargetMode="Externa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www.stopwaste.org/recycling/business/grants" TargetMode="External"/><Relationship Id="rId11" Type="http://schemas.openxmlformats.org/officeDocument/2006/relationships/hyperlink" Target="https://bigskyresort.com/corporate/sustainability#sm.0000brkjvje70forugw2ld3ndb2sm" TargetMode="External"/><Relationship Id="rId5" Type="http://schemas.openxmlformats.org/officeDocument/2006/relationships/hyperlink" Target="https://deq.nc.gov/conservation/recycling/local-government-recycling-assistance/grant-programs" TargetMode="External"/><Relationship Id="rId10" Type="http://schemas.openxmlformats.org/officeDocument/2006/relationships/hyperlink" Target="http://www.recycleutah.org/" TargetMode="External"/><Relationship Id="rId4" Type="http://schemas.openxmlformats.org/officeDocument/2006/relationships/hyperlink" Target="http://www.reimaginetrash.org/events/" TargetMode="External"/><Relationship Id="rId9" Type="http://schemas.openxmlformats.org/officeDocument/2006/relationships/hyperlink" Target="https://www.whistler.ca/services/waste-management/recycl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minneapolismn.gov/solid-waste/yardwaste/index.htm"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hyperlink" Target="http://gbbinc.com/projects/procurement-of-state-of-the-art-cd-recycling-facility-fauquier-county-v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pic>
        <p:nvPicPr>
          <p:cNvPr id="14" name="Picture 13" descr="JRMA New Logo.jpg">
            <a:extLst>
              <a:ext uri="{FF2B5EF4-FFF2-40B4-BE49-F238E27FC236}">
                <a16:creationId xmlns:a16="http://schemas.microsoft.com/office/drawing/2014/main" id="{4478653C-0C81-408C-94FE-F4D450A3D2F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52600" y="5867400"/>
            <a:ext cx="739952" cy="762000"/>
          </a:xfrm>
          <a:prstGeom prst="rect">
            <a:avLst/>
          </a:prstGeom>
        </p:spPr>
      </p:pic>
      <p:pic>
        <p:nvPicPr>
          <p:cNvPr id="15" name="Picture 14" descr="GBB_logo_client_RGBcolor.jpg">
            <a:extLst>
              <a:ext uri="{FF2B5EF4-FFF2-40B4-BE49-F238E27FC236}">
                <a16:creationId xmlns:a16="http://schemas.microsoft.com/office/drawing/2014/main" id="{0CA3F45D-42B1-40D2-9303-693176A10BA4}"/>
              </a:ext>
            </a:extLst>
          </p:cNvPr>
          <p:cNvPicPr>
            <a:picLocks noChangeAspect="1"/>
          </p:cNvPicPr>
          <p:nvPr/>
        </p:nvPicPr>
        <p:blipFill>
          <a:blip r:embed="rId3" cstate="print"/>
          <a:stretch>
            <a:fillRect/>
          </a:stretch>
        </p:blipFill>
        <p:spPr>
          <a:xfrm>
            <a:off x="838200" y="5715000"/>
            <a:ext cx="794158" cy="1006555"/>
          </a:xfrm>
          <a:prstGeom prst="rect">
            <a:avLst/>
          </a:prstGeom>
        </p:spPr>
      </p:pic>
      <p:pic>
        <p:nvPicPr>
          <p:cNvPr id="16" name="Picture 15">
            <a:extLst>
              <a:ext uri="{FF2B5EF4-FFF2-40B4-BE49-F238E27FC236}">
                <a16:creationId xmlns:a16="http://schemas.microsoft.com/office/drawing/2014/main" id="{A7398351-D229-4EF4-BE7E-27273913D54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401" y="5831099"/>
            <a:ext cx="636351" cy="776688"/>
          </a:xfrm>
          <a:prstGeom prst="rect">
            <a:avLst/>
          </a:prstGeom>
        </p:spPr>
      </p:pic>
      <p:pic>
        <p:nvPicPr>
          <p:cNvPr id="17" name="Picture 3">
            <a:extLst>
              <a:ext uri="{FF2B5EF4-FFF2-40B4-BE49-F238E27FC236}">
                <a16:creationId xmlns:a16="http://schemas.microsoft.com/office/drawing/2014/main" id="{081D9C66-98CC-4749-8FB4-CABF2208B99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895848" y="3196062"/>
            <a:ext cx="2400301" cy="2671338"/>
          </a:xfrm>
          <a:prstGeom prst="rect">
            <a:avLst/>
          </a:prstGeom>
          <a:noFill/>
          <a:ln w="9525">
            <a:noFill/>
            <a:miter lim="800000"/>
            <a:headEnd/>
            <a:tailEnd/>
          </a:ln>
        </p:spPr>
      </p:pic>
      <p:pic>
        <p:nvPicPr>
          <p:cNvPr id="18" name="Picture 4">
            <a:extLst>
              <a:ext uri="{FF2B5EF4-FFF2-40B4-BE49-F238E27FC236}">
                <a16:creationId xmlns:a16="http://schemas.microsoft.com/office/drawing/2014/main" id="{95B67D8D-0309-4F05-87B6-924192F9ACE0}"/>
              </a:ext>
            </a:extLst>
          </p:cNvPr>
          <p:cNvPicPr>
            <a:picLocks noChangeAspect="1" noChangeArrowheads="1"/>
          </p:cNvPicPr>
          <p:nvPr/>
        </p:nvPicPr>
        <p:blipFill>
          <a:blip r:embed="rId6" cstate="print"/>
          <a:srcRect/>
          <a:stretch>
            <a:fillRect/>
          </a:stretch>
        </p:blipFill>
        <p:spPr bwMode="auto">
          <a:xfrm>
            <a:off x="406647" y="3361271"/>
            <a:ext cx="4106454" cy="2179704"/>
          </a:xfrm>
          <a:prstGeom prst="rect">
            <a:avLst/>
          </a:prstGeom>
          <a:noFill/>
          <a:ln w="9525">
            <a:noFill/>
            <a:miter lim="800000"/>
            <a:headEnd/>
            <a:tailEnd/>
          </a:ln>
        </p:spPr>
      </p:pic>
      <p:pic>
        <p:nvPicPr>
          <p:cNvPr id="19" name="Picture 5">
            <a:extLst>
              <a:ext uri="{FF2B5EF4-FFF2-40B4-BE49-F238E27FC236}">
                <a16:creationId xmlns:a16="http://schemas.microsoft.com/office/drawing/2014/main" id="{95B83448-1F43-43BE-BE12-D2EA706AE8B4}"/>
              </a:ext>
            </a:extLst>
          </p:cNvPr>
          <p:cNvPicPr>
            <a:picLocks noChangeAspect="1" noChangeArrowheads="1"/>
          </p:cNvPicPr>
          <p:nvPr/>
        </p:nvPicPr>
        <p:blipFill>
          <a:blip r:embed="rId7" cstate="print"/>
          <a:srcRect/>
          <a:stretch>
            <a:fillRect/>
          </a:stretch>
        </p:blipFill>
        <p:spPr bwMode="auto">
          <a:xfrm>
            <a:off x="7712787" y="3187247"/>
            <a:ext cx="2950667" cy="1920552"/>
          </a:xfrm>
          <a:prstGeom prst="rect">
            <a:avLst/>
          </a:prstGeom>
          <a:noFill/>
          <a:ln w="9525">
            <a:noFill/>
            <a:miter lim="800000"/>
            <a:headEnd/>
            <a:tailEnd/>
          </a:ln>
        </p:spPr>
      </p:pic>
      <p:pic>
        <p:nvPicPr>
          <p:cNvPr id="20" name="Picture 6">
            <a:extLst>
              <a:ext uri="{FF2B5EF4-FFF2-40B4-BE49-F238E27FC236}">
                <a16:creationId xmlns:a16="http://schemas.microsoft.com/office/drawing/2014/main" id="{ECD18A92-8A6B-4F61-928F-EEDE9DB47DBB}"/>
              </a:ext>
            </a:extLst>
          </p:cNvPr>
          <p:cNvPicPr>
            <a:picLocks noChangeAspect="1" noChangeArrowheads="1"/>
          </p:cNvPicPr>
          <p:nvPr/>
        </p:nvPicPr>
        <p:blipFill>
          <a:blip r:embed="rId8" cstate="print"/>
          <a:srcRect/>
          <a:stretch>
            <a:fillRect/>
          </a:stretch>
        </p:blipFill>
        <p:spPr bwMode="auto">
          <a:xfrm>
            <a:off x="7717332" y="5186871"/>
            <a:ext cx="2950668" cy="1550352"/>
          </a:xfrm>
          <a:prstGeom prst="rect">
            <a:avLst/>
          </a:prstGeom>
          <a:noFill/>
          <a:ln w="9525">
            <a:noFill/>
            <a:miter lim="800000"/>
            <a:headEnd/>
            <a:tailEnd/>
          </a:ln>
        </p:spPr>
      </p:pic>
      <p:pic>
        <p:nvPicPr>
          <p:cNvPr id="21" name="Picture 7">
            <a:extLst>
              <a:ext uri="{FF2B5EF4-FFF2-40B4-BE49-F238E27FC236}">
                <a16:creationId xmlns:a16="http://schemas.microsoft.com/office/drawing/2014/main" id="{8A2735A9-9CBF-40F1-9083-A8FEA2528C65}"/>
              </a:ext>
            </a:extLst>
          </p:cNvPr>
          <p:cNvPicPr>
            <a:picLocks noChangeAspect="1" noChangeArrowheads="1"/>
          </p:cNvPicPr>
          <p:nvPr/>
        </p:nvPicPr>
        <p:blipFill>
          <a:blip r:embed="rId9" cstate="print"/>
          <a:srcRect/>
          <a:stretch>
            <a:fillRect/>
          </a:stretch>
        </p:blipFill>
        <p:spPr bwMode="auto">
          <a:xfrm>
            <a:off x="2667000" y="5867400"/>
            <a:ext cx="685800" cy="692458"/>
          </a:xfrm>
          <a:prstGeom prst="rect">
            <a:avLst/>
          </a:prstGeom>
          <a:noFill/>
          <a:ln w="9525">
            <a:noFill/>
            <a:miter lim="800000"/>
            <a:headEnd/>
            <a:tailEnd/>
          </a:ln>
        </p:spPr>
      </p:pic>
      <p:pic>
        <p:nvPicPr>
          <p:cNvPr id="22" name="Picture 21">
            <a:extLst>
              <a:ext uri="{FF2B5EF4-FFF2-40B4-BE49-F238E27FC236}">
                <a16:creationId xmlns:a16="http://schemas.microsoft.com/office/drawing/2014/main" id="{4D1FEF0A-2036-4748-A9BC-BEE7F958CE6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467100" y="6009975"/>
            <a:ext cx="2400300" cy="597811"/>
          </a:xfrm>
          <a:prstGeom prst="rect">
            <a:avLst/>
          </a:prstGeom>
        </p:spPr>
      </p:pic>
      <p:pic>
        <p:nvPicPr>
          <p:cNvPr id="25" name="Picture 2">
            <a:extLst>
              <a:ext uri="{FF2B5EF4-FFF2-40B4-BE49-F238E27FC236}">
                <a16:creationId xmlns:a16="http://schemas.microsoft.com/office/drawing/2014/main" id="{13E4004D-2A21-43B5-AA25-004747DE7A62}"/>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0" y="-1"/>
            <a:ext cx="12192001" cy="3187247"/>
          </a:xfrm>
          <a:prstGeom prst="rect">
            <a:avLst/>
          </a:prstGeom>
          <a:noFill/>
          <a:ln w="9525">
            <a:noFill/>
            <a:miter lim="800000"/>
            <a:headEnd/>
            <a:tailEnd/>
          </a:ln>
        </p:spPr>
      </p:pic>
      <p:pic>
        <p:nvPicPr>
          <p:cNvPr id="26" name="Picture 2" descr="Image result for deschutes County">
            <a:extLst>
              <a:ext uri="{FF2B5EF4-FFF2-40B4-BE49-F238E27FC236}">
                <a16:creationId xmlns:a16="http://schemas.microsoft.com/office/drawing/2014/main" id="{43B0066A-DE67-410E-82FC-9A6CEF4FAD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7825" y="506054"/>
            <a:ext cx="2555440" cy="233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80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3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6" name="Rectangle 5">
            <a:extLst>
              <a:ext uri="{FF2B5EF4-FFF2-40B4-BE49-F238E27FC236}">
                <a16:creationId xmlns:a16="http://schemas.microsoft.com/office/drawing/2014/main" id="{B4AA55CE-5CEB-4370-AFC3-527FA6BFF158}"/>
              </a:ext>
            </a:extLst>
          </p:cNvPr>
          <p:cNvSpPr/>
          <p:nvPr/>
        </p:nvSpPr>
        <p:spPr>
          <a:xfrm>
            <a:off x="743857" y="2855592"/>
            <a:ext cx="10704285" cy="1756122"/>
          </a:xfrm>
          <a:prstGeom prst="rect">
            <a:avLst/>
          </a:prstGeom>
        </p:spPr>
        <p:txBody>
          <a:bodyPr wrap="square">
            <a:spAutoFit/>
          </a:bodyPr>
          <a:lstStyle/>
          <a:p>
            <a:pPr indent="-6350">
              <a:lnSpc>
                <a:spcPct val="102000"/>
              </a:lnSpc>
              <a:spcAft>
                <a:spcPts val="25"/>
              </a:spcAft>
            </a:pPr>
            <a:r>
              <a:rPr lang="en-US" sz="2800" b="1" u="sng"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3.5 Recommendation</a:t>
            </a:r>
            <a:r>
              <a:rPr lang="en-US" sz="28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800" b="1"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800"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Expand </a:t>
            </a:r>
            <a:r>
              <a:rPr lang="en-US" sz="2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and develop new programs aimed at increasing recycling of C/D materials.</a:t>
            </a:r>
          </a:p>
          <a:p>
            <a:pPr>
              <a:lnSpc>
                <a:spcPct val="102000"/>
              </a:lnSpc>
              <a:spcAft>
                <a:spcPts val="25"/>
              </a:spcAft>
            </a:pPr>
            <a:endParaRPr lang="en-US" sz="28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a:lnSpc>
                <a:spcPct val="102000"/>
              </a:lnSpc>
              <a:spcAft>
                <a:spcPts val="25"/>
              </a:spcAft>
            </a:pPr>
            <a:endParaRPr lang="en-US" sz="22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3757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828800" y="393109"/>
            <a:ext cx="914399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Cost Effectiveness of Alternatives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12" name="TextBox 11">
            <a:extLst>
              <a:ext uri="{FF2B5EF4-FFF2-40B4-BE49-F238E27FC236}">
                <a16:creationId xmlns:a16="http://schemas.microsoft.com/office/drawing/2014/main" id="{033016D1-ADFD-4B05-B983-7F122264C4B7}"/>
              </a:ext>
            </a:extLst>
          </p:cNvPr>
          <p:cNvSpPr txBox="1"/>
          <p:nvPr/>
        </p:nvSpPr>
        <p:spPr>
          <a:xfrm>
            <a:off x="1291154" y="1937341"/>
            <a:ext cx="8974394" cy="1384995"/>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1) Most cost effective</a:t>
            </a:r>
            <a:r>
              <a:rPr lang="en-US" sz="1400" dirty="0">
                <a:latin typeface="Arial" panose="020B0604020202020204" pitchFamily="34" charset="0"/>
                <a:cs typeface="Arial" panose="020B0604020202020204" pitchFamily="34" charset="0"/>
              </a:rPr>
              <a:t> – </a:t>
            </a: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alternative will have an </a:t>
            </a:r>
            <a:r>
              <a:rPr lang="en-US" sz="1400" dirty="0" smtClean="0">
                <a:latin typeface="Arial" panose="020B0604020202020204" pitchFamily="34" charset="0"/>
                <a:cs typeface="Arial" panose="020B0604020202020204" pitchFamily="34" charset="0"/>
              </a:rPr>
              <a:t>immediate </a:t>
            </a:r>
            <a:r>
              <a:rPr lang="en-US" sz="1400" dirty="0">
                <a:latin typeface="Arial" panose="020B0604020202020204" pitchFamily="34" charset="0"/>
                <a:cs typeface="Arial" panose="020B0604020202020204" pitchFamily="34" charset="0"/>
              </a:rPr>
              <a:t>(less than 2 years) and measurable impact towards meeting the County’s goals to </a:t>
            </a:r>
            <a:r>
              <a:rPr lang="en-US" sz="1400" dirty="0" smtClean="0">
                <a:latin typeface="Arial" panose="020B0604020202020204" pitchFamily="34" charset="0"/>
                <a:cs typeface="Arial" panose="020B0604020202020204" pitchFamily="34" charset="0"/>
              </a:rPr>
              <a:t>reduce </a:t>
            </a:r>
            <a:r>
              <a:rPr lang="en-US" sz="1400" dirty="0">
                <a:latin typeface="Arial" panose="020B0604020202020204" pitchFamily="34" charset="0"/>
                <a:cs typeface="Arial" panose="020B0604020202020204" pitchFamily="34" charset="0"/>
              </a:rPr>
              <a:t>waste disposed in landfills by reusing, recycling or diverting waste by achieving a higher use of the material as a </a:t>
            </a:r>
            <a:r>
              <a:rPr lang="en-US" sz="1400" dirty="0" smtClean="0">
                <a:latin typeface="Arial" panose="020B0604020202020204" pitchFamily="34" charset="0"/>
                <a:cs typeface="Arial" panose="020B0604020202020204" pitchFamily="34" charset="0"/>
              </a:rPr>
              <a:t>resource.  The </a:t>
            </a:r>
            <a:r>
              <a:rPr lang="en-US" sz="1400" dirty="0">
                <a:latin typeface="Arial" panose="020B0604020202020204" pitchFamily="34" charset="0"/>
                <a:cs typeface="Arial" panose="020B0604020202020204" pitchFamily="34" charset="0"/>
              </a:rPr>
              <a:t>alternative does not require significant changes to </a:t>
            </a:r>
            <a:r>
              <a:rPr lang="en-US" sz="1400" dirty="0" smtClean="0">
                <a:latin typeface="Arial" panose="020B0604020202020204" pitchFamily="34" charset="0"/>
                <a:cs typeface="Arial" panose="020B0604020202020204" pitchFamily="34" charset="0"/>
              </a:rPr>
              <a:t>current </a:t>
            </a:r>
            <a:r>
              <a:rPr lang="en-US" sz="1400" dirty="0">
                <a:latin typeface="Arial" panose="020B0604020202020204" pitchFamily="34" charset="0"/>
                <a:cs typeface="Arial" panose="020B0604020202020204" pitchFamily="34" charset="0"/>
              </a:rPr>
              <a:t>collection services or practices resulting in major capital </a:t>
            </a:r>
            <a:r>
              <a:rPr lang="en-US" sz="1400" dirty="0" smtClean="0">
                <a:latin typeface="Arial" panose="020B0604020202020204" pitchFamily="34" charset="0"/>
                <a:cs typeface="Arial" panose="020B0604020202020204" pitchFamily="34" charset="0"/>
              </a:rPr>
              <a:t>investments.  </a:t>
            </a:r>
            <a:r>
              <a:rPr lang="en-US" sz="1400" dirty="0">
                <a:latin typeface="Arial" panose="020B0604020202020204" pitchFamily="34" charset="0"/>
                <a:cs typeface="Arial" panose="020B0604020202020204" pitchFamily="34" charset="0"/>
              </a:rPr>
              <a:t>Also, the alternative does </a:t>
            </a:r>
            <a:r>
              <a:rPr lang="en-US" sz="1400" dirty="0" smtClean="0">
                <a:latin typeface="Arial" panose="020B0604020202020204" pitchFamily="34" charset="0"/>
                <a:cs typeface="Arial" panose="020B0604020202020204" pitchFamily="34" charset="0"/>
              </a:rPr>
              <a:t>not </a:t>
            </a:r>
            <a:r>
              <a:rPr lang="en-US" sz="1400" dirty="0">
                <a:latin typeface="Arial" panose="020B0604020202020204" pitchFamily="34" charset="0"/>
                <a:cs typeface="Arial" panose="020B0604020202020204" pitchFamily="34" charset="0"/>
              </a:rPr>
              <a:t>exceed the current cost of disposing in the landfill. The impact to total system cost is minimal.  </a:t>
            </a:r>
          </a:p>
          <a:p>
            <a:pPr lvl="0"/>
            <a:endParaRPr lang="en-US"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8985A7C-062A-4B85-B5BA-F04950EEC10F}"/>
              </a:ext>
            </a:extLst>
          </p:cNvPr>
          <p:cNvSpPr txBox="1"/>
          <p:nvPr/>
        </p:nvSpPr>
        <p:spPr>
          <a:xfrm>
            <a:off x="1291154" y="3295058"/>
            <a:ext cx="9774355" cy="1815882"/>
          </a:xfrm>
          <a:prstGeom prst="rect">
            <a:avLst/>
          </a:prstGeom>
          <a:noFill/>
        </p:spPr>
        <p:txBody>
          <a:bodyPr wrap="square" rtlCol="0">
            <a:spAutoFit/>
          </a:bodyPr>
          <a:lstStyle/>
          <a:p>
            <a:pPr lvl="0"/>
            <a:r>
              <a:rPr lang="en-US" sz="1400" b="1" dirty="0">
                <a:latin typeface="Arial" panose="020B0604020202020204" pitchFamily="34" charset="0"/>
                <a:cs typeface="Arial" panose="020B0604020202020204" pitchFamily="34" charset="0"/>
              </a:rPr>
              <a:t>2) Moderately Cost Effective – </a:t>
            </a:r>
            <a:r>
              <a:rPr lang="en-US" sz="1400" dirty="0">
                <a:latin typeface="Arial" panose="020B0604020202020204" pitchFamily="34" charset="0"/>
                <a:cs typeface="Arial" panose="020B0604020202020204" pitchFamily="34" charset="0"/>
              </a:rPr>
              <a:t>The alternative will have measurable impacts towards reducing the waste disposed in landfills and may cost more than the current cost of landfilling.  The alternative may require expansion of modifications to </a:t>
            </a:r>
            <a:r>
              <a:rPr lang="en-US" sz="1400" dirty="0" smtClean="0">
                <a:latin typeface="Arial" panose="020B0604020202020204" pitchFamily="34" charset="0"/>
                <a:cs typeface="Arial" panose="020B0604020202020204" pitchFamily="34" charset="0"/>
              </a:rPr>
              <a:t>existing </a:t>
            </a:r>
            <a:r>
              <a:rPr lang="en-US" sz="1400" dirty="0">
                <a:latin typeface="Arial" panose="020B0604020202020204" pitchFamily="34" charset="0"/>
                <a:cs typeface="Arial" panose="020B0604020202020204" pitchFamily="34" charset="0"/>
              </a:rPr>
              <a:t>collection services requiring an increase in rates of more than 10% but less than 30</a:t>
            </a:r>
            <a:r>
              <a:rPr lang="en-US" sz="1400" dirty="0" smtClean="0">
                <a:latin typeface="Arial" panose="020B0604020202020204" pitchFamily="34" charset="0"/>
                <a:cs typeface="Arial" panose="020B0604020202020204" pitchFamily="34" charset="0"/>
              </a:rPr>
              <a:t>%.  However</a:t>
            </a:r>
            <a:r>
              <a:rPr lang="en-US" sz="1400" dirty="0">
                <a:latin typeface="Arial" panose="020B0604020202020204" pitchFamily="34" charset="0"/>
                <a:cs typeface="Arial" panose="020B0604020202020204" pitchFamily="34" charset="0"/>
              </a:rPr>
              <a:t>, the alternative will provide a long term cost benefit by extending the site of Knott </a:t>
            </a:r>
            <a:r>
              <a:rPr lang="en-US" sz="1400" dirty="0" smtClean="0">
                <a:latin typeface="Arial" panose="020B0604020202020204" pitchFamily="34" charset="0"/>
                <a:cs typeface="Arial" panose="020B0604020202020204" pitchFamily="34" charset="0"/>
              </a:rPr>
              <a:t>Landfill, </a:t>
            </a:r>
            <a:r>
              <a:rPr lang="en-US" sz="1400" dirty="0">
                <a:latin typeface="Arial" panose="020B0604020202020204" pitchFamily="34" charset="0"/>
                <a:cs typeface="Arial" panose="020B0604020202020204" pitchFamily="34" charset="0"/>
              </a:rPr>
              <a:t>thus delaying the need to purchase additional capacity either by operating a landfill in Deschutes County or other alternative.  The alternative may also result in reducing long term costs by reducing the cost to transport to landfill site out of the County. The alternative may also result in preserving jobs and financial resources spent in the County versus to outside entities. </a:t>
            </a:r>
          </a:p>
          <a:p>
            <a:pPr lvl="0"/>
            <a:r>
              <a:rPr lang="en-US" sz="1400" b="1"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86A8671-CADE-4B9E-92C9-DFD2DC36814C}"/>
              </a:ext>
            </a:extLst>
          </p:cNvPr>
          <p:cNvSpPr txBox="1"/>
          <p:nvPr/>
        </p:nvSpPr>
        <p:spPr>
          <a:xfrm>
            <a:off x="1291154" y="5076489"/>
            <a:ext cx="9376844" cy="954107"/>
          </a:xfrm>
          <a:prstGeom prst="rect">
            <a:avLst/>
          </a:prstGeom>
          <a:noFill/>
        </p:spPr>
        <p:txBody>
          <a:bodyPr wrap="square" rtlCol="0">
            <a:spAutoFit/>
          </a:bodyPr>
          <a:lstStyle/>
          <a:p>
            <a:pPr lvl="0"/>
            <a:r>
              <a:rPr lang="en-US" sz="1400" b="1" dirty="0">
                <a:latin typeface="Arial" panose="020B0604020202020204" pitchFamily="34" charset="0"/>
                <a:cs typeface="Arial" panose="020B0604020202020204" pitchFamily="34" charset="0"/>
              </a:rPr>
              <a:t>3) Least Cost Effective –</a:t>
            </a:r>
            <a:r>
              <a:rPr lang="en-US" sz="1400" dirty="0">
                <a:latin typeface="Arial" panose="020B0604020202020204" pitchFamily="34" charset="0"/>
                <a:cs typeface="Arial" panose="020B0604020202020204" pitchFamily="34" charset="0"/>
              </a:rPr>
              <a:t> The alternative may increase collection cost by over 30% and/or may cost more than the current cost of disposal.  The alternative may have long term benefits of reducing waste disposed in </a:t>
            </a:r>
            <a:r>
              <a:rPr lang="en-US" sz="1400" dirty="0" smtClean="0">
                <a:latin typeface="Arial" panose="020B0604020202020204" pitchFamily="34" charset="0"/>
                <a:cs typeface="Arial" panose="020B0604020202020204" pitchFamily="34" charset="0"/>
              </a:rPr>
              <a:t>landfill </a:t>
            </a:r>
            <a:r>
              <a:rPr lang="en-US" sz="1400" dirty="0">
                <a:latin typeface="Arial" panose="020B0604020202020204" pitchFamily="34" charset="0"/>
                <a:cs typeface="Arial" panose="020B0604020202020204" pitchFamily="34" charset="0"/>
              </a:rPr>
              <a:t>and /or keeping long term system cost from increasing over other options.</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 alternative may also result in preserving jobs and financial resources spent in the County versus to outside entities. </a:t>
            </a:r>
          </a:p>
        </p:txBody>
      </p:sp>
    </p:spTree>
    <p:extLst>
      <p:ext uri="{BB962C8B-B14F-4D97-AF65-F5344CB8AC3E}">
        <p14:creationId xmlns:p14="http://schemas.microsoft.com/office/powerpoint/2010/main" val="363831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81200" y="334899"/>
            <a:ext cx="9143999"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Collection and Recycling/ Processing Alternatives Analysis Table - Ch. 4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graphicFrame>
        <p:nvGraphicFramePr>
          <p:cNvPr id="12" name="Table 11">
            <a:extLst>
              <a:ext uri="{FF2B5EF4-FFF2-40B4-BE49-F238E27FC236}">
                <a16:creationId xmlns:a16="http://schemas.microsoft.com/office/drawing/2014/main" id="{67A1DD0C-8CCE-4924-8D86-DA76F66CA5DA}"/>
              </a:ext>
            </a:extLst>
          </p:cNvPr>
          <p:cNvGraphicFramePr>
            <a:graphicFrameLocks noGrp="1"/>
          </p:cNvGraphicFramePr>
          <p:nvPr>
            <p:extLst/>
          </p:nvPr>
        </p:nvGraphicFramePr>
        <p:xfrm>
          <a:off x="290187" y="1773262"/>
          <a:ext cx="11559435" cy="4947170"/>
        </p:xfrm>
        <a:graphic>
          <a:graphicData uri="http://schemas.openxmlformats.org/drawingml/2006/table">
            <a:tbl>
              <a:tblPr firstRow="1" bandRow="1">
                <a:tableStyleId>{5940675A-B579-460E-94D1-54222C63F5DA}</a:tableStyleId>
              </a:tblPr>
              <a:tblGrid>
                <a:gridCol w="1770152">
                  <a:extLst>
                    <a:ext uri="{9D8B030D-6E8A-4147-A177-3AD203B41FA5}">
                      <a16:colId xmlns:a16="http://schemas.microsoft.com/office/drawing/2014/main" val="2064964082"/>
                    </a:ext>
                  </a:extLst>
                </a:gridCol>
                <a:gridCol w="1463221">
                  <a:extLst>
                    <a:ext uri="{9D8B030D-6E8A-4147-A177-3AD203B41FA5}">
                      <a16:colId xmlns:a16="http://schemas.microsoft.com/office/drawing/2014/main" val="4244305295"/>
                    </a:ext>
                  </a:extLst>
                </a:gridCol>
                <a:gridCol w="1229428">
                  <a:extLst>
                    <a:ext uri="{9D8B030D-6E8A-4147-A177-3AD203B41FA5}">
                      <a16:colId xmlns:a16="http://schemas.microsoft.com/office/drawing/2014/main" val="2417487631"/>
                    </a:ext>
                  </a:extLst>
                </a:gridCol>
                <a:gridCol w="1022366">
                  <a:extLst>
                    <a:ext uri="{9D8B030D-6E8A-4147-A177-3AD203B41FA5}">
                      <a16:colId xmlns:a16="http://schemas.microsoft.com/office/drawing/2014/main" val="3348054177"/>
                    </a:ext>
                  </a:extLst>
                </a:gridCol>
                <a:gridCol w="1397666">
                  <a:extLst>
                    <a:ext uri="{9D8B030D-6E8A-4147-A177-3AD203B41FA5}">
                      <a16:colId xmlns:a16="http://schemas.microsoft.com/office/drawing/2014/main" val="686850997"/>
                    </a:ext>
                  </a:extLst>
                </a:gridCol>
                <a:gridCol w="1100014">
                  <a:extLst>
                    <a:ext uri="{9D8B030D-6E8A-4147-A177-3AD203B41FA5}">
                      <a16:colId xmlns:a16="http://schemas.microsoft.com/office/drawing/2014/main" val="298498795"/>
                    </a:ext>
                  </a:extLst>
                </a:gridCol>
                <a:gridCol w="1527080">
                  <a:extLst>
                    <a:ext uri="{9D8B030D-6E8A-4147-A177-3AD203B41FA5}">
                      <a16:colId xmlns:a16="http://schemas.microsoft.com/office/drawing/2014/main" val="1015432997"/>
                    </a:ext>
                  </a:extLst>
                </a:gridCol>
                <a:gridCol w="867069">
                  <a:extLst>
                    <a:ext uri="{9D8B030D-6E8A-4147-A177-3AD203B41FA5}">
                      <a16:colId xmlns:a16="http://schemas.microsoft.com/office/drawing/2014/main" val="3313446165"/>
                    </a:ext>
                  </a:extLst>
                </a:gridCol>
                <a:gridCol w="1182439">
                  <a:extLst>
                    <a:ext uri="{9D8B030D-6E8A-4147-A177-3AD203B41FA5}">
                      <a16:colId xmlns:a16="http://schemas.microsoft.com/office/drawing/2014/main" val="2516494037"/>
                    </a:ext>
                  </a:extLst>
                </a:gridCol>
              </a:tblGrid>
              <a:tr h="272484">
                <a:tc gridSpan="3">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gridSpan="6">
                  <a:txBody>
                    <a:bodyPr/>
                    <a:lstStyle/>
                    <a:p>
                      <a:pPr marL="0" marR="36830" indent="0" algn="ctr">
                        <a:lnSpc>
                          <a:spcPct val="100000"/>
                        </a:lnSpc>
                        <a:spcBef>
                          <a:spcPts val="0"/>
                        </a:spcBef>
                        <a:spcAft>
                          <a:spcPts val="725"/>
                        </a:spcAft>
                      </a:pPr>
                      <a:r>
                        <a:rPr lang="en-US" sz="1400" b="1" dirty="0">
                          <a:solidFill>
                            <a:srgbClr val="000000"/>
                          </a:solidFill>
                          <a:effectLst/>
                          <a:latin typeface="Arial" panose="020B0604020202020204" pitchFamily="34" charset="0"/>
                          <a:ea typeface="Verdana" panose="020B0604030504040204" pitchFamily="34" charset="0"/>
                          <a:cs typeface="Arial" panose="020B0604020202020204" pitchFamily="34" charset="0"/>
                        </a:rPr>
                        <a:t>Analysis*</a:t>
                      </a: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val="901636681"/>
                  </a:ext>
                </a:extLst>
              </a:tr>
              <a:tr h="591695">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Need/Alternative Identified</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Key Point</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 Program/New Program</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Consistent With Hierarchy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Reduces Long-term Generation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Highest and Best Use</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Cost Effective and Stabilizes Rates Long-term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Flexibility</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Examples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val="2493208062"/>
                  </a:ext>
                </a:extLst>
              </a:tr>
              <a:tr h="668269">
                <a:tc>
                  <a:txBody>
                    <a:bodyPr/>
                    <a:lstStyle/>
                    <a:p>
                      <a:pPr marL="0" marR="0" indent="0" algn="l">
                        <a:lnSpc>
                          <a:spcPct val="106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OCC and Scrap metal from Commercial</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DEQ Commercial target of 55%</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No</a:t>
                      </a: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Can add to current collection 1</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No Only 2 Materials</a:t>
                      </a: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Royal Oak Recycling</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1065063817"/>
                  </a:ext>
                </a:extLst>
              </a:tr>
              <a:tr h="635233">
                <a:tc>
                  <a:txBody>
                    <a:bodyPr/>
                    <a:lstStyle/>
                    <a:p>
                      <a:pPr marL="0" marR="0" indent="0" algn="l">
                        <a:lnSpc>
                          <a:spcPct val="106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Residential expansion of recycling, yard waste/food waste, glass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Consider universal service</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No</a:t>
                      </a: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Can opt-in to subscribing to service 1</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u="sng" dirty="0">
                          <a:solidFill>
                            <a:srgbClr val="FFFFFF"/>
                          </a:solidFill>
                          <a:effectLst/>
                          <a:latin typeface="Arial" panose="020B0604020202020204" pitchFamily="34" charset="0"/>
                          <a:ea typeface="Calibri" panose="020F0502020204030204" pitchFamily="34" charset="0"/>
                          <a:cs typeface="Arial" panose="020B0604020202020204" pitchFamily="34" charset="0"/>
                          <a:hlinkClick r:id="rId4"/>
                        </a:rPr>
                        <a:t>Fort Worth</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75000"/>
                      </a:schemeClr>
                    </a:solidFill>
                  </a:tcPr>
                </a:tc>
                <a:extLst>
                  <a:ext uri="{0D108BD9-81ED-4DB2-BD59-A6C34878D82A}">
                    <a16:rowId xmlns:a16="http://schemas.microsoft.com/office/drawing/2014/main" val="3592029034"/>
                  </a:ext>
                </a:extLst>
              </a:tr>
              <a:tr h="517858">
                <a:tc>
                  <a:txBody>
                    <a:bodyPr/>
                    <a:lstStyle/>
                    <a:p>
                      <a:pPr marL="0" marR="0" indent="0" algn="l">
                        <a:lnSpc>
                          <a:spcPct val="106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Multifamily program</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Compliance with DEQ by 2022</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No</a:t>
                      </a: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Can expand current service 2</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Marion County</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1619881753"/>
                  </a:ext>
                </a:extLst>
              </a:tr>
              <a:tr h="589649">
                <a:tc>
                  <a:txBody>
                    <a:bodyPr/>
                    <a:lstStyle/>
                    <a:p>
                      <a:pPr marL="0" marR="0" indent="0" algn="l">
                        <a:lnSpc>
                          <a:spcPct val="106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Tourism/hospitality focus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More tourists than residents in County</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Expansion/New</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No</a:t>
                      </a: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Economic driver 2</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Clean the World</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3319122751"/>
                  </a:ext>
                </a:extLst>
              </a:tr>
              <a:tr h="524132">
                <a:tc>
                  <a:txBody>
                    <a:bodyPr/>
                    <a:lstStyle/>
                    <a:p>
                      <a:pPr marL="0" marR="0" indent="0" algn="l">
                        <a:lnSpc>
                          <a:spcPct val="106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Rate Incentives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 to impact behavior change</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NA</a:t>
                      </a: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Very effective 2</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Seattle</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325768127"/>
                  </a:ext>
                </a:extLst>
              </a:tr>
              <a:tr h="1147850">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commercial dry waste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Ties into food waste program; dry waste could be processed with residential recycling</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chemeClr val="tx1"/>
                          </a:solidFill>
                          <a:effectLst/>
                          <a:latin typeface="Arial" panose="020B0604020202020204" pitchFamily="34" charset="0"/>
                          <a:ea typeface="Verdana" panose="020B0604030504040204" pitchFamily="34" charset="0"/>
                          <a:cs typeface="Arial" panose="020B0604020202020204" pitchFamily="34" charset="0"/>
                        </a:rPr>
                        <a:t>NO</a:t>
                      </a: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Can add to current collection 1</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San Francisco</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3376098793"/>
                  </a:ext>
                </a:extLst>
              </a:tr>
            </a:tbl>
          </a:graphicData>
        </a:graphic>
      </p:graphicFrame>
    </p:spTree>
    <p:extLst>
      <p:ext uri="{BB962C8B-B14F-4D97-AF65-F5344CB8AC3E}">
        <p14:creationId xmlns:p14="http://schemas.microsoft.com/office/powerpoint/2010/main" val="296316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81200" y="334899"/>
            <a:ext cx="9143999"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Collection and Recycling/ Processing Alternatives Analysis Table - Ch. 4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graphicFrame>
        <p:nvGraphicFramePr>
          <p:cNvPr id="12" name="Table 11">
            <a:extLst>
              <a:ext uri="{FF2B5EF4-FFF2-40B4-BE49-F238E27FC236}">
                <a16:creationId xmlns:a16="http://schemas.microsoft.com/office/drawing/2014/main" id="{67A1DD0C-8CCE-4924-8D86-DA76F66CA5DA}"/>
              </a:ext>
            </a:extLst>
          </p:cNvPr>
          <p:cNvGraphicFramePr>
            <a:graphicFrameLocks noGrp="1"/>
          </p:cNvGraphicFramePr>
          <p:nvPr>
            <p:extLst/>
          </p:nvPr>
        </p:nvGraphicFramePr>
        <p:xfrm>
          <a:off x="209811" y="1691124"/>
          <a:ext cx="11772378" cy="5096530"/>
        </p:xfrm>
        <a:graphic>
          <a:graphicData uri="http://schemas.openxmlformats.org/drawingml/2006/table">
            <a:tbl>
              <a:tblPr firstRow="1" bandRow="1">
                <a:tableStyleId>{5940675A-B579-460E-94D1-54222C63F5DA}</a:tableStyleId>
              </a:tblPr>
              <a:tblGrid>
                <a:gridCol w="1802761">
                  <a:extLst>
                    <a:ext uri="{9D8B030D-6E8A-4147-A177-3AD203B41FA5}">
                      <a16:colId xmlns:a16="http://schemas.microsoft.com/office/drawing/2014/main" val="2064964082"/>
                    </a:ext>
                  </a:extLst>
                </a:gridCol>
                <a:gridCol w="1490175">
                  <a:extLst>
                    <a:ext uri="{9D8B030D-6E8A-4147-A177-3AD203B41FA5}">
                      <a16:colId xmlns:a16="http://schemas.microsoft.com/office/drawing/2014/main" val="4244305295"/>
                    </a:ext>
                  </a:extLst>
                </a:gridCol>
                <a:gridCol w="1252076">
                  <a:extLst>
                    <a:ext uri="{9D8B030D-6E8A-4147-A177-3AD203B41FA5}">
                      <a16:colId xmlns:a16="http://schemas.microsoft.com/office/drawing/2014/main" val="2417487631"/>
                    </a:ext>
                  </a:extLst>
                </a:gridCol>
                <a:gridCol w="1041200">
                  <a:extLst>
                    <a:ext uri="{9D8B030D-6E8A-4147-A177-3AD203B41FA5}">
                      <a16:colId xmlns:a16="http://schemas.microsoft.com/office/drawing/2014/main" val="3348054177"/>
                    </a:ext>
                  </a:extLst>
                </a:gridCol>
                <a:gridCol w="1423413">
                  <a:extLst>
                    <a:ext uri="{9D8B030D-6E8A-4147-A177-3AD203B41FA5}">
                      <a16:colId xmlns:a16="http://schemas.microsoft.com/office/drawing/2014/main" val="686850997"/>
                    </a:ext>
                  </a:extLst>
                </a:gridCol>
                <a:gridCol w="1120278">
                  <a:extLst>
                    <a:ext uri="{9D8B030D-6E8A-4147-A177-3AD203B41FA5}">
                      <a16:colId xmlns:a16="http://schemas.microsoft.com/office/drawing/2014/main" val="298498795"/>
                    </a:ext>
                  </a:extLst>
                </a:gridCol>
                <a:gridCol w="1555211">
                  <a:extLst>
                    <a:ext uri="{9D8B030D-6E8A-4147-A177-3AD203B41FA5}">
                      <a16:colId xmlns:a16="http://schemas.microsoft.com/office/drawing/2014/main" val="1015432997"/>
                    </a:ext>
                  </a:extLst>
                </a:gridCol>
                <a:gridCol w="883042">
                  <a:extLst>
                    <a:ext uri="{9D8B030D-6E8A-4147-A177-3AD203B41FA5}">
                      <a16:colId xmlns:a16="http://schemas.microsoft.com/office/drawing/2014/main" val="3313446165"/>
                    </a:ext>
                  </a:extLst>
                </a:gridCol>
                <a:gridCol w="1204222">
                  <a:extLst>
                    <a:ext uri="{9D8B030D-6E8A-4147-A177-3AD203B41FA5}">
                      <a16:colId xmlns:a16="http://schemas.microsoft.com/office/drawing/2014/main" val="2516494037"/>
                    </a:ext>
                  </a:extLst>
                </a:gridCol>
              </a:tblGrid>
              <a:tr h="290566">
                <a:tc gridSpan="3">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gridSpan="6">
                  <a:txBody>
                    <a:bodyPr/>
                    <a:lstStyle/>
                    <a:p>
                      <a:pPr marL="0" marR="36830" indent="0" algn="ctr">
                        <a:lnSpc>
                          <a:spcPct val="100000"/>
                        </a:lnSpc>
                        <a:spcBef>
                          <a:spcPts val="0"/>
                        </a:spcBef>
                        <a:spcAft>
                          <a:spcPts val="725"/>
                        </a:spcAft>
                      </a:pPr>
                      <a:r>
                        <a:rPr lang="en-US" sz="1400" b="1" dirty="0">
                          <a:solidFill>
                            <a:srgbClr val="000000"/>
                          </a:solidFill>
                          <a:effectLst/>
                          <a:latin typeface="Arial" panose="020B0604020202020204" pitchFamily="34" charset="0"/>
                          <a:ea typeface="Verdana" panose="020B0604030504040204" pitchFamily="34" charset="0"/>
                          <a:cs typeface="Arial" panose="020B0604020202020204" pitchFamily="34" charset="0"/>
                        </a:rPr>
                        <a:t>Analysis*</a:t>
                      </a: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val="901636681"/>
                  </a:ext>
                </a:extLst>
              </a:tr>
              <a:tr h="630959">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Need/Alternative Identified</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Key Point</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 Program/New Program</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Consistent With Hierarchy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Reduces Long-term Generation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Highest and Best Use</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Cost Effective and Stabilizes Rates Long-term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Flexibility</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Examples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val="2493208062"/>
                  </a:ext>
                </a:extLst>
              </a:tr>
              <a:tr h="816013">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Target food waste (curbside and commercial)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Highest opportunity; product can be used in-County</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Extends landfill life 2</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u="sng" dirty="0">
                          <a:solidFill>
                            <a:srgbClr val="FFFFFF"/>
                          </a:solidFill>
                          <a:effectLst/>
                          <a:latin typeface="Arial" panose="020B0604020202020204" pitchFamily="34" charset="0"/>
                          <a:ea typeface="Calibri" panose="020F0502020204030204" pitchFamily="34" charset="0"/>
                          <a:cs typeface="Arial" panose="020B0604020202020204" pitchFamily="34" charset="0"/>
                          <a:hlinkClick r:id="rId3"/>
                        </a:rPr>
                        <a:t>Cambridge, MA</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75000"/>
                      </a:schemeClr>
                    </a:solidFill>
                  </a:tcPr>
                </a:tc>
                <a:extLst>
                  <a:ext uri="{0D108BD9-81ED-4DB2-BD59-A6C34878D82A}">
                    <a16:rowId xmlns:a16="http://schemas.microsoft.com/office/drawing/2014/main" val="1065063817"/>
                  </a:ext>
                </a:extLst>
              </a:tr>
              <a:tr h="712615">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rPr>
                        <a:t>Explore Textiles </a:t>
                      </a:r>
                    </a:p>
                  </a:txBody>
                  <a:tcPr marL="68580" marR="68580" marT="0" marB="0" anchor="ctr">
                    <a:solidFill>
                      <a:schemeClr val="accent6">
                        <a:lumMod val="40000"/>
                        <a:lumOff val="60000"/>
                      </a:schemeClr>
                    </a:solidFill>
                  </a:tcPr>
                </a:tc>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 favor with residents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40000"/>
                        <a:lumOff val="6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40000"/>
                        <a:lumOff val="6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40000"/>
                        <a:lumOff val="6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40000"/>
                        <a:lumOff val="6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40000"/>
                        <a:lumOff val="6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Lower impact 1</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40000"/>
                        <a:lumOff val="6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40000"/>
                        <a:lumOff val="60000"/>
                      </a:schemeClr>
                    </a:solidFill>
                  </a:tcPr>
                </a:tc>
                <a:tc>
                  <a:txBody>
                    <a:bodyPr/>
                    <a:lstStyle/>
                    <a:p>
                      <a:pPr marL="0" marR="36830" indent="0" algn="ctr">
                        <a:lnSpc>
                          <a:spcPct val="100000"/>
                        </a:lnSpc>
                        <a:spcBef>
                          <a:spcPts val="0"/>
                        </a:spcBef>
                        <a:spcAft>
                          <a:spcPts val="725"/>
                        </a:spcAft>
                      </a:pP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SMART</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3346156267"/>
                  </a:ext>
                </a:extLst>
              </a:tr>
              <a:tr h="816013">
                <a:tc>
                  <a:txBody>
                    <a:bodyPr/>
                    <a:lstStyle/>
                    <a:p>
                      <a:pPr marL="0" marR="0" indent="0" algn="l">
                        <a:lnSpc>
                          <a:spcPct val="106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Add C/D program/processing</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of material entering landfill now;  Simple line could work at Knott</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Extends landfill life 2</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u="sng" dirty="0">
                          <a:solidFill>
                            <a:srgbClr val="FFFFFF"/>
                          </a:solidFill>
                          <a:effectLst/>
                          <a:latin typeface="Arial" panose="020B0604020202020204" pitchFamily="34" charset="0"/>
                          <a:ea typeface="Calibri" panose="020F0502020204030204" pitchFamily="34" charset="0"/>
                          <a:cs typeface="Arial" panose="020B0604020202020204" pitchFamily="34" charset="0"/>
                          <a:hlinkClick r:id="rId5"/>
                        </a:rPr>
                        <a:t>Virginia</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75000"/>
                      </a:schemeClr>
                    </a:solidFill>
                  </a:tcPr>
                </a:tc>
                <a:extLst>
                  <a:ext uri="{0D108BD9-81ED-4DB2-BD59-A6C34878D82A}">
                    <a16:rowId xmlns:a16="http://schemas.microsoft.com/office/drawing/2014/main" val="1619881753"/>
                  </a:ext>
                </a:extLst>
              </a:tr>
              <a:tr h="915182">
                <a:tc>
                  <a:txBody>
                    <a:bodyPr/>
                    <a:lstStyle/>
                    <a:p>
                      <a:pPr marL="0" marR="0" indent="0" algn="l">
                        <a:lnSpc>
                          <a:spcPct val="106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Build a MRF</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-Commingled MRF</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-Integrated Mixed Waste Processing with MRF</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Challenge to justify 3</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u="sng" dirty="0">
                          <a:solidFill>
                            <a:srgbClr val="FFFFFF"/>
                          </a:solidFill>
                          <a:effectLst/>
                          <a:latin typeface="Arial" panose="020B0604020202020204" pitchFamily="34" charset="0"/>
                          <a:ea typeface="Verdana" panose="020B0604030504040204" pitchFamily="34" charset="0"/>
                          <a:cs typeface="Arial" panose="020B0604020202020204" pitchFamily="34" charset="0"/>
                          <a:hlinkClick r:id="rId6"/>
                        </a:rPr>
                        <a:t>Monterey</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L="0" marR="36830" indent="0" algn="ctr">
                        <a:lnSpc>
                          <a:spcPct val="100000"/>
                        </a:lnSpc>
                        <a:spcBef>
                          <a:spcPts val="0"/>
                        </a:spcBef>
                        <a:spcAft>
                          <a:spcPts val="725"/>
                        </a:spcAft>
                      </a:pPr>
                      <a:r>
                        <a:rPr lang="en-US" sz="1200" u="sng" dirty="0">
                          <a:solidFill>
                            <a:srgbClr val="FFFFFF"/>
                          </a:solidFill>
                          <a:effectLst/>
                          <a:latin typeface="Arial" panose="020B0604020202020204" pitchFamily="34" charset="0"/>
                          <a:ea typeface="Calibri" panose="020F0502020204030204" pitchFamily="34" charset="0"/>
                          <a:cs typeface="Arial" panose="020B0604020202020204" pitchFamily="34" charset="0"/>
                          <a:hlinkClick r:id="rId7"/>
                        </a:rPr>
                        <a:t>San Jose</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L="0" marR="36830" indent="0" algn="ctr">
                        <a:lnSpc>
                          <a:spcPct val="100000"/>
                        </a:lnSpc>
                        <a:spcBef>
                          <a:spcPts val="0"/>
                        </a:spcBef>
                        <a:spcAft>
                          <a:spcPts val="725"/>
                        </a:spcAft>
                      </a:pPr>
                      <a:r>
                        <a:rPr lang="en-US" sz="1200" u="sng" dirty="0">
                          <a:solidFill>
                            <a:srgbClr val="FFFFFF"/>
                          </a:solidFill>
                          <a:effectLst/>
                          <a:latin typeface="Arial" panose="020B0604020202020204" pitchFamily="34" charset="0"/>
                          <a:ea typeface="Verdana" panose="020B0604030504040204" pitchFamily="34" charset="0"/>
                          <a:cs typeface="Arial" panose="020B0604020202020204" pitchFamily="34" charset="0"/>
                          <a:hlinkClick r:id="rId8"/>
                        </a:rPr>
                        <a:t>LA County</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75000"/>
                      </a:schemeClr>
                    </a:solidFill>
                  </a:tcPr>
                </a:tc>
                <a:extLst>
                  <a:ext uri="{0D108BD9-81ED-4DB2-BD59-A6C34878D82A}">
                    <a16:rowId xmlns:a16="http://schemas.microsoft.com/office/drawing/2014/main" val="3319122751"/>
                  </a:ext>
                </a:extLst>
              </a:tr>
              <a:tr h="915182">
                <a:tc>
                  <a:txBody>
                    <a:bodyPr/>
                    <a:lstStyle/>
                    <a:p>
                      <a:pPr marL="0" marR="0" indent="0" algn="l">
                        <a:lnSpc>
                          <a:spcPct val="106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Upgrade Compost Facilities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L="0" marR="0" indent="0" algn="l">
                        <a:lnSpc>
                          <a:spcPct val="106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-connect to AD effort in Bend</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-Aerated Static Piles (ASP)</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vessel with ASP</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Expands current facilities 2</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200" u="sng" dirty="0">
                          <a:solidFill>
                            <a:srgbClr val="FFFFFF"/>
                          </a:solidFill>
                          <a:effectLst/>
                          <a:latin typeface="Arial" panose="020B0604020202020204" pitchFamily="34" charset="0"/>
                          <a:ea typeface="Calibri" panose="020F0502020204030204" pitchFamily="34" charset="0"/>
                          <a:cs typeface="Arial" panose="020B0604020202020204" pitchFamily="34" charset="0"/>
                          <a:hlinkClick r:id="rId9"/>
                        </a:rPr>
                        <a:t>Greeneville, SC</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75000"/>
                      </a:schemeClr>
                    </a:solidFill>
                  </a:tcPr>
                </a:tc>
                <a:extLst>
                  <a:ext uri="{0D108BD9-81ED-4DB2-BD59-A6C34878D82A}">
                    <a16:rowId xmlns:a16="http://schemas.microsoft.com/office/drawing/2014/main" val="2325768127"/>
                  </a:ext>
                </a:extLst>
              </a:tr>
            </a:tbl>
          </a:graphicData>
        </a:graphic>
      </p:graphicFrame>
    </p:spTree>
    <p:extLst>
      <p:ext uri="{BB962C8B-B14F-4D97-AF65-F5344CB8AC3E}">
        <p14:creationId xmlns:p14="http://schemas.microsoft.com/office/powerpoint/2010/main" val="2375999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4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18" name="Rectangle 17">
            <a:extLst>
              <a:ext uri="{FF2B5EF4-FFF2-40B4-BE49-F238E27FC236}">
                <a16:creationId xmlns:a16="http://schemas.microsoft.com/office/drawing/2014/main" id="{98CDD1A5-C51A-4357-836D-ABFA13EF96A3}"/>
              </a:ext>
            </a:extLst>
          </p:cNvPr>
          <p:cNvSpPr/>
          <p:nvPr/>
        </p:nvSpPr>
        <p:spPr>
          <a:xfrm>
            <a:off x="1014429" y="2782321"/>
            <a:ext cx="9858342" cy="1936428"/>
          </a:xfrm>
          <a:prstGeom prst="rect">
            <a:avLst/>
          </a:prstGeom>
        </p:spPr>
        <p:txBody>
          <a:bodyPr wrap="square">
            <a:spAutoFit/>
          </a:bodyPr>
          <a:lstStyle/>
          <a:p>
            <a:pPr marL="457200" marR="0" indent="-457200">
              <a:lnSpc>
                <a:spcPct val="107000"/>
              </a:lnSpc>
              <a:spcBef>
                <a:spcPts val="0"/>
              </a:spcBef>
              <a:spcAft>
                <a:spcPts val="0"/>
              </a:spcAft>
            </a:pPr>
            <a:r>
              <a:rPr lang="en-US" sz="2000" dirty="0">
                <a:solidFill>
                  <a:srgbClr val="000000"/>
                </a:solidFill>
                <a:latin typeface="Arial" panose="020B0604020202020204" pitchFamily="34" charset="0"/>
                <a:ea typeface="Verdana" panose="020B0604030504040204" pitchFamily="34" charset="0"/>
                <a:cs typeface="Arial" panose="020B0604020202020204" pitchFamily="34" charset="0"/>
              </a:rPr>
              <a:t>	</a:t>
            </a:r>
            <a:r>
              <a:rPr lang="en-US" sz="2800" b="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4.1 Recommendation</a:t>
            </a:r>
            <a:r>
              <a:rPr lang="en-US" sz="28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en-US" sz="2800" dirty="0" smtClean="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Expand </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the current residential collection of vegetative food waste with yard waste to increase participation. </a:t>
            </a:r>
          </a:p>
          <a:p>
            <a:pPr>
              <a:lnSpc>
                <a:spcPct val="107000"/>
              </a:lnSpc>
            </a:pP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p>
        </p:txBody>
      </p:sp>
    </p:spTree>
    <p:extLst>
      <p:ext uri="{BB962C8B-B14F-4D97-AF65-F5344CB8AC3E}">
        <p14:creationId xmlns:p14="http://schemas.microsoft.com/office/powerpoint/2010/main" val="121807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524001" y="451592"/>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SWR Rate Study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a:extLst>
              <a:ext uri="{FF2B5EF4-FFF2-40B4-BE49-F238E27FC236}">
                <a16:creationId xmlns:a16="http://schemas.microsoft.com/office/drawing/2014/main" id="{C7113FBC-1FEA-46DF-B213-E8BD98EE3C2E}"/>
              </a:ext>
            </a:extLst>
          </p:cNvPr>
          <p:cNvPicPr>
            <a:picLocks noChangeAspect="1"/>
          </p:cNvPicPr>
          <p:nvPr/>
        </p:nvPicPr>
        <p:blipFill>
          <a:blip r:embed="rId3"/>
          <a:stretch>
            <a:fillRect/>
          </a:stretch>
        </p:blipFill>
        <p:spPr>
          <a:xfrm>
            <a:off x="2361295" y="1235676"/>
            <a:ext cx="8079009" cy="5429393"/>
          </a:xfrm>
          <a:prstGeom prst="rect">
            <a:avLst/>
          </a:prstGeom>
        </p:spPr>
      </p:pic>
      <p:sp>
        <p:nvSpPr>
          <p:cNvPr id="6" name="Oval 5">
            <a:extLst>
              <a:ext uri="{FF2B5EF4-FFF2-40B4-BE49-F238E27FC236}">
                <a16:creationId xmlns:a16="http://schemas.microsoft.com/office/drawing/2014/main" id="{19334537-9BA7-4617-9DB3-AB998A21B34B}"/>
              </a:ext>
            </a:extLst>
          </p:cNvPr>
          <p:cNvSpPr/>
          <p:nvPr/>
        </p:nvSpPr>
        <p:spPr>
          <a:xfrm>
            <a:off x="4331368" y="4317018"/>
            <a:ext cx="2069432" cy="560466"/>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1A506BA-D677-45B9-B673-38A9D5B75A88}"/>
              </a:ext>
            </a:extLst>
          </p:cNvPr>
          <p:cNvSpPr txBox="1"/>
          <p:nvPr/>
        </p:nvSpPr>
        <p:spPr>
          <a:xfrm>
            <a:off x="419280" y="4274085"/>
            <a:ext cx="1596378" cy="646331"/>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Ave. 1,300 -1,400 lbs/yr</a:t>
            </a:r>
          </a:p>
        </p:txBody>
      </p:sp>
      <p:cxnSp>
        <p:nvCxnSpPr>
          <p:cNvPr id="14" name="Straight Arrow Connector 13">
            <a:extLst>
              <a:ext uri="{FF2B5EF4-FFF2-40B4-BE49-F238E27FC236}">
                <a16:creationId xmlns:a16="http://schemas.microsoft.com/office/drawing/2014/main" id="{03FA7583-0EC1-441C-92A0-5D98DD5B1F98}"/>
              </a:ext>
            </a:extLst>
          </p:cNvPr>
          <p:cNvCxnSpPr>
            <a:cxnSpLocks/>
          </p:cNvCxnSpPr>
          <p:nvPr/>
        </p:nvCxnSpPr>
        <p:spPr>
          <a:xfrm flipH="1">
            <a:off x="9740713" y="4976056"/>
            <a:ext cx="66173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FB15C4-29E4-4E83-87FD-D99A6D271348}"/>
              </a:ext>
            </a:extLst>
          </p:cNvPr>
          <p:cNvSpPr txBox="1"/>
          <p:nvPr/>
        </p:nvSpPr>
        <p:spPr>
          <a:xfrm>
            <a:off x="10280088" y="4656212"/>
            <a:ext cx="1596378" cy="646331"/>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Ave. 800 - 900 lbs/yr</a:t>
            </a:r>
          </a:p>
        </p:txBody>
      </p:sp>
      <p:cxnSp>
        <p:nvCxnSpPr>
          <p:cNvPr id="19" name="Straight Arrow Connector 18">
            <a:extLst>
              <a:ext uri="{FF2B5EF4-FFF2-40B4-BE49-F238E27FC236}">
                <a16:creationId xmlns:a16="http://schemas.microsoft.com/office/drawing/2014/main" id="{C3000D55-246D-4665-8A34-4BD9720BA493}"/>
              </a:ext>
            </a:extLst>
          </p:cNvPr>
          <p:cNvCxnSpPr>
            <a:cxnSpLocks/>
          </p:cNvCxnSpPr>
          <p:nvPr/>
        </p:nvCxnSpPr>
        <p:spPr>
          <a:xfrm>
            <a:off x="2056250" y="4597251"/>
            <a:ext cx="219089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B09ECAE3-A3F1-409C-8519-750678B34D44}"/>
              </a:ext>
            </a:extLst>
          </p:cNvPr>
          <p:cNvSpPr/>
          <p:nvPr/>
        </p:nvSpPr>
        <p:spPr>
          <a:xfrm>
            <a:off x="6248400" y="2937432"/>
            <a:ext cx="3670782" cy="1379586"/>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17D28EC-1192-4386-A945-89016F7356C8}"/>
              </a:ext>
            </a:extLst>
          </p:cNvPr>
          <p:cNvSpPr txBox="1"/>
          <p:nvPr/>
        </p:nvSpPr>
        <p:spPr>
          <a:xfrm>
            <a:off x="9987753" y="3258234"/>
            <a:ext cx="1596378" cy="646331"/>
          </a:xfrm>
          <a:prstGeom prst="rect">
            <a:avLst/>
          </a:prstGeom>
          <a:noFill/>
        </p:spPr>
        <p:txBody>
          <a:bodyPr wrap="square" rtlCol="0">
            <a:spAutoFit/>
          </a:bodyPr>
          <a:lstStyle/>
          <a:p>
            <a:pPr algn="ctr"/>
            <a:r>
              <a:rPr lang="en-US" dirty="0">
                <a:solidFill>
                  <a:schemeClr val="accent6">
                    <a:lumMod val="75000"/>
                  </a:schemeClr>
                </a:solidFill>
                <a:latin typeface="Arial" panose="020B0604020202020204" pitchFamily="34" charset="0"/>
                <a:cs typeface="Arial" panose="020B0604020202020204" pitchFamily="34" charset="0"/>
              </a:rPr>
              <a:t>Ave. 1,000 lbs/yr</a:t>
            </a:r>
          </a:p>
        </p:txBody>
      </p:sp>
    </p:spTree>
    <p:extLst>
      <p:ext uri="{BB962C8B-B14F-4D97-AF65-F5344CB8AC3E}">
        <p14:creationId xmlns:p14="http://schemas.microsoft.com/office/powerpoint/2010/main" val="2677627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524001" y="451592"/>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SWR Rate Study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232803" y="2049391"/>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12" name="TextBox 11">
            <a:extLst>
              <a:ext uri="{FF2B5EF4-FFF2-40B4-BE49-F238E27FC236}">
                <a16:creationId xmlns:a16="http://schemas.microsoft.com/office/drawing/2014/main" id="{043D7F2C-8473-4AAE-9CB9-BA611666C8BD}"/>
              </a:ext>
            </a:extLst>
          </p:cNvPr>
          <p:cNvSpPr txBox="1"/>
          <p:nvPr/>
        </p:nvSpPr>
        <p:spPr>
          <a:xfrm>
            <a:off x="298330" y="2981235"/>
            <a:ext cx="2017701" cy="1508105"/>
          </a:xfrm>
          <a:prstGeom prst="rect">
            <a:avLst/>
          </a:prstGeom>
          <a:noFill/>
        </p:spPr>
        <p:txBody>
          <a:bodyPr wrap="square" rtlCol="0">
            <a:spAutoFit/>
          </a:bodyPr>
          <a:lstStyle/>
          <a:p>
            <a:pPr algn="ctr"/>
            <a:r>
              <a:rPr lang="en-US" b="1" dirty="0">
                <a:solidFill>
                  <a:schemeClr val="accent1"/>
                </a:solidFill>
                <a:latin typeface="Arial" panose="020B0604020202020204" pitchFamily="34" charset="0"/>
                <a:cs typeface="Arial" panose="020B0604020202020204" pitchFamily="34" charset="0"/>
              </a:rPr>
              <a:t>Table: Rate Components for 20-Gallon Can and 35-Gallon Roll Cart Service</a:t>
            </a:r>
            <a:r>
              <a:rPr lang="en-US" sz="2000" b="1" dirty="0">
                <a:solidFill>
                  <a:schemeClr val="accent1"/>
                </a:solidFill>
                <a:latin typeface="Arial" panose="020B0604020202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00E7243C-8566-4C32-B948-01809287C34C}"/>
              </a:ext>
            </a:extLst>
          </p:cNvPr>
          <p:cNvPicPr>
            <a:picLocks noChangeAspect="1"/>
          </p:cNvPicPr>
          <p:nvPr/>
        </p:nvPicPr>
        <p:blipFill>
          <a:blip r:embed="rId3">
            <a:lum bright="-20000" contrast="40000"/>
          </a:blip>
          <a:stretch>
            <a:fillRect/>
          </a:stretch>
        </p:blipFill>
        <p:spPr>
          <a:xfrm>
            <a:off x="2356061" y="1337726"/>
            <a:ext cx="7784678" cy="5520274"/>
          </a:xfrm>
          <a:prstGeom prst="rect">
            <a:avLst/>
          </a:prstGeom>
        </p:spPr>
      </p:pic>
    </p:spTree>
    <p:extLst>
      <p:ext uri="{BB962C8B-B14F-4D97-AF65-F5344CB8AC3E}">
        <p14:creationId xmlns:p14="http://schemas.microsoft.com/office/powerpoint/2010/main" val="214790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4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6" name="Rectangle 5">
            <a:extLst>
              <a:ext uri="{FF2B5EF4-FFF2-40B4-BE49-F238E27FC236}">
                <a16:creationId xmlns:a16="http://schemas.microsoft.com/office/drawing/2014/main" id="{8B7495D4-3D54-4F77-93A1-95A7DF017714}"/>
              </a:ext>
            </a:extLst>
          </p:cNvPr>
          <p:cNvSpPr/>
          <p:nvPr/>
        </p:nvSpPr>
        <p:spPr>
          <a:xfrm>
            <a:off x="1126491" y="2576298"/>
            <a:ext cx="9760175" cy="1738874"/>
          </a:xfrm>
          <a:prstGeom prst="rect">
            <a:avLst/>
          </a:prstGeom>
        </p:spPr>
        <p:txBody>
          <a:bodyPr wrap="square">
            <a:spAutoFit/>
          </a:bodyPr>
          <a:lstStyle/>
          <a:p>
            <a:pPr marL="457200" marR="0" indent="-457200">
              <a:lnSpc>
                <a:spcPct val="107000"/>
              </a:lnSpc>
              <a:spcBef>
                <a:spcPts val="0"/>
              </a:spcBef>
              <a:spcAft>
                <a:spcPts val="0"/>
              </a:spcAft>
            </a:pPr>
            <a:r>
              <a:rPr lang="en-US" sz="2400" b="1" dirty="0">
                <a:solidFill>
                  <a:srgbClr val="000000"/>
                </a:solidFill>
                <a:latin typeface="Arial" panose="020B0604020202020204" pitchFamily="34" charset="0"/>
                <a:ea typeface="Verdana" panose="020B0604030504040204" pitchFamily="34" charset="0"/>
                <a:cs typeface="Arial" panose="020B0604020202020204" pitchFamily="34" charset="0"/>
              </a:rPr>
              <a:t>	</a:t>
            </a:r>
            <a:r>
              <a:rPr lang="en-US" sz="2400" b="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4.2 Recommendation</a:t>
            </a:r>
            <a:r>
              <a:rPr lang="en-US" sz="24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en-US" sz="2400" b="1" dirty="0" smtClean="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en-US" sz="2400" dirty="0" smtClean="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Conduct </a:t>
            </a:r>
            <a:r>
              <a:rPr lang="en-US" sz="24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an assessment of markets for products made from compost resulting from expanded organics programs. </a:t>
            </a:r>
          </a:p>
          <a:p>
            <a:pPr marL="457200" marR="0" indent="-457200">
              <a:lnSpc>
                <a:spcPct val="107000"/>
              </a:lnSpc>
              <a:spcBef>
                <a:spcPts val="0"/>
              </a:spcBef>
              <a:spcAft>
                <a:spcPts val="0"/>
              </a:spcAft>
            </a:pP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86C8E088-2BB1-49A3-988E-E5B5B33449F4}"/>
              </a:ext>
            </a:extLst>
          </p:cNvPr>
          <p:cNvSpPr/>
          <p:nvPr/>
        </p:nvSpPr>
        <p:spPr>
          <a:xfrm>
            <a:off x="1612009" y="4129301"/>
            <a:ext cx="9882382" cy="1975862"/>
          </a:xfrm>
          <a:prstGeom prst="rect">
            <a:avLst/>
          </a:prstGeom>
        </p:spPr>
        <p:txBody>
          <a:bodyPr wrap="square">
            <a:spAutoFit/>
          </a:bodyPr>
          <a:lstStyle/>
          <a:p>
            <a:pPr>
              <a:lnSpc>
                <a:spcPct val="102000"/>
              </a:lnSpc>
              <a:spcAft>
                <a:spcPts val="25"/>
              </a:spcAft>
            </a:pPr>
            <a:r>
              <a:rPr lang="en-US" sz="2400" b="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4.3 Recommendation</a:t>
            </a:r>
            <a:r>
              <a:rPr lang="en-US" sz="24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t>
            </a:r>
            <a:r>
              <a:rPr lang="en-US" sz="24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en-US" sz="2400" dirty="0" smtClean="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Evaluate </a:t>
            </a:r>
            <a:r>
              <a:rPr lang="en-US" sz="24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the alternatives to enhance and expand composting facilities. </a:t>
            </a:r>
            <a:r>
              <a:rPr lang="en-US" sz="2400" dirty="0" smtClean="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The </a:t>
            </a:r>
            <a:r>
              <a:rPr lang="en-US" sz="24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study should evaluate the most optimal location considering proximity to generators, markets and surrounding land uses.</a:t>
            </a:r>
          </a:p>
          <a:p>
            <a:pPr>
              <a:lnSpc>
                <a:spcPct val="102000"/>
              </a:lnSpc>
              <a:spcAft>
                <a:spcPts val="25"/>
              </a:spcAft>
            </a:pPr>
            <a:endParaRPr lang="en-US" sz="24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88278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4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6" name="Rectangle 5">
            <a:extLst>
              <a:ext uri="{FF2B5EF4-FFF2-40B4-BE49-F238E27FC236}">
                <a16:creationId xmlns:a16="http://schemas.microsoft.com/office/drawing/2014/main" id="{57787EEC-5F5D-4B5B-9F69-07BB5EBB3E13}"/>
              </a:ext>
            </a:extLst>
          </p:cNvPr>
          <p:cNvSpPr/>
          <p:nvPr/>
        </p:nvSpPr>
        <p:spPr>
          <a:xfrm>
            <a:off x="1844548" y="2412637"/>
            <a:ext cx="9112503" cy="2642326"/>
          </a:xfrm>
          <a:prstGeom prst="rect">
            <a:avLst/>
          </a:prstGeom>
        </p:spPr>
        <p:txBody>
          <a:bodyPr wrap="square">
            <a:spAutoFit/>
          </a:bodyPr>
          <a:lstStyle/>
          <a:p>
            <a:pPr>
              <a:lnSpc>
                <a:spcPct val="102000"/>
              </a:lnSpc>
            </a:pPr>
            <a:r>
              <a:rPr lang="en-US" sz="2800" b="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4.4 Recommendation</a:t>
            </a:r>
            <a:r>
              <a:rPr lang="en-US" sz="28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en-US" sz="2800" dirty="0" smtClean="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Upgrade </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the organics processing capacity and technology to efficiently handle additional yard waste/food waste, including meats and dairy, from residential and commercial sources and other organic waste streams.</a:t>
            </a:r>
          </a:p>
          <a:p>
            <a:pPr>
              <a:lnSpc>
                <a:spcPct val="102000"/>
              </a:lnSpc>
            </a:pPr>
            <a:endParaRPr lang="en-US" sz="24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4847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4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6" name="Rectangle 5">
            <a:extLst>
              <a:ext uri="{FF2B5EF4-FFF2-40B4-BE49-F238E27FC236}">
                <a16:creationId xmlns:a16="http://schemas.microsoft.com/office/drawing/2014/main" id="{4069AD8A-12B0-4DAD-8C0A-CBB5C8A4FA10}"/>
              </a:ext>
            </a:extLst>
          </p:cNvPr>
          <p:cNvSpPr/>
          <p:nvPr/>
        </p:nvSpPr>
        <p:spPr>
          <a:xfrm>
            <a:off x="1096646" y="4385325"/>
            <a:ext cx="9693908" cy="1410771"/>
          </a:xfrm>
          <a:prstGeom prst="rect">
            <a:avLst/>
          </a:prstGeom>
        </p:spPr>
        <p:txBody>
          <a:bodyPr wrap="square">
            <a:spAutoFit/>
          </a:bodyPr>
          <a:lstStyle/>
          <a:p>
            <a:pPr marR="0" lvl="1">
              <a:lnSpc>
                <a:spcPct val="102000"/>
              </a:lnSpc>
              <a:spcBef>
                <a:spcPts val="0"/>
              </a:spcBef>
              <a:spcAft>
                <a:spcPts val="0"/>
              </a:spcAft>
              <a:buSzPts val="1100"/>
            </a:pPr>
            <a:r>
              <a:rPr lang="en-US" sz="2800" b="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4.6 Recommendation</a:t>
            </a:r>
            <a:r>
              <a:rPr lang="en-US" sz="28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en-US" sz="2800" dirty="0" smtClean="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Develop </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 multifamily recycling and food waste collection program. </a:t>
            </a:r>
          </a:p>
          <a:p>
            <a:pPr marL="457200" marR="0" indent="0">
              <a:lnSpc>
                <a:spcPct val="102000"/>
              </a:lnSpc>
              <a:spcBef>
                <a:spcPts val="0"/>
              </a:spcBef>
              <a:spcAft>
                <a:spcPts val="25"/>
              </a:spcAft>
            </a:pPr>
            <a:r>
              <a:rPr lang="en-US" sz="28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endPar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04F46F5-AD7A-4494-BE9E-5A82874447C2}"/>
              </a:ext>
            </a:extLst>
          </p:cNvPr>
          <p:cNvSpPr/>
          <p:nvPr/>
        </p:nvSpPr>
        <p:spPr>
          <a:xfrm>
            <a:off x="1524000" y="2518417"/>
            <a:ext cx="9232731" cy="1754326"/>
          </a:xfrm>
          <a:prstGeom prst="rect">
            <a:avLst/>
          </a:prstGeom>
        </p:spPr>
        <p:txBody>
          <a:bodyPr wrap="square">
            <a:spAutoFit/>
          </a:bodyPr>
          <a:lstStyle/>
          <a:p>
            <a:pPr marL="6350" marR="0" indent="-6350">
              <a:spcBef>
                <a:spcPts val="0"/>
              </a:spcBef>
              <a:spcAft>
                <a:spcPts val="25"/>
              </a:spcAft>
            </a:pPr>
            <a:r>
              <a:rPr lang="en-US" sz="2800" b="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4.5 Recommendation</a:t>
            </a:r>
            <a:r>
              <a:rPr lang="en-US" sz="28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en-US" sz="2800" dirty="0" smtClean="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Develop </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 business recycling and food waste collection program targeting businesses, hotels and resort communities. </a:t>
            </a:r>
          </a:p>
          <a:p>
            <a:pPr marL="6350" marR="0" indent="-6350">
              <a:spcBef>
                <a:spcPts val="0"/>
              </a:spcBef>
              <a:spcAft>
                <a:spcPts val="25"/>
              </a:spcAft>
            </a:pPr>
            <a:endParaRPr lang="en-US" sz="24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5252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558603" y="-4662858"/>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01549"/>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524001" y="451592"/>
            <a:ext cx="914399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SWAC Agenda: July 24</a:t>
            </a:r>
            <a:r>
              <a:rPr lang="en-US" sz="4000" b="1" baseline="30000" dirty="0">
                <a:solidFill>
                  <a:schemeClr val="bg1"/>
                </a:solidFill>
                <a:latin typeface="Arial" panose="020B0604020202020204" pitchFamily="34" charset="0"/>
                <a:cs typeface="Arial" panose="020B0604020202020204" pitchFamily="34" charset="0"/>
              </a:rPr>
              <a:t>th</a:t>
            </a:r>
            <a:r>
              <a:rPr lang="en-US" sz="4000" b="1" dirty="0">
                <a:solidFill>
                  <a:schemeClr val="bg1"/>
                </a:solidFill>
                <a:latin typeface="Arial" panose="020B0604020202020204" pitchFamily="34" charset="0"/>
                <a:cs typeface="Arial" panose="020B0604020202020204" pitchFamily="34" charset="0"/>
              </a:rPr>
              <a:t> 2018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a:extLst>
              <a:ext uri="{FF2B5EF4-FFF2-40B4-BE49-F238E27FC236}">
                <a16:creationId xmlns:a16="http://schemas.microsoft.com/office/drawing/2014/main" id="{68CE6341-3A69-4D28-A209-D686CCF72195}"/>
              </a:ext>
            </a:extLst>
          </p:cNvPr>
          <p:cNvSpPr/>
          <p:nvPr/>
        </p:nvSpPr>
        <p:spPr>
          <a:xfrm>
            <a:off x="819663" y="1691124"/>
            <a:ext cx="9062516" cy="1631216"/>
          </a:xfrm>
          <a:prstGeom prst="rect">
            <a:avLst/>
          </a:prstGeom>
        </p:spPr>
        <p:txBody>
          <a:bodyPr wrap="square">
            <a:spAutoFit/>
          </a:bodyPr>
          <a:lstStyle/>
          <a:p>
            <a:pPr lvl="0"/>
            <a:r>
              <a:rPr lang="en-US" sz="2000" b="1" dirty="0">
                <a:solidFill>
                  <a:schemeClr val="accent5">
                    <a:lumMod val="50000"/>
                  </a:schemeClr>
                </a:solidFill>
                <a:latin typeface="Arial" panose="020B0604020202020204" pitchFamily="34" charset="0"/>
                <a:cs typeface="Arial" panose="020B0604020202020204" pitchFamily="34" charset="0"/>
              </a:rPr>
              <a:t>Introduction –</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Timm Schimke</a:t>
            </a:r>
            <a:r>
              <a:rPr lang="en-US" sz="2000" dirty="0">
                <a:latin typeface="Arial" panose="020B0604020202020204" pitchFamily="34" charset="0"/>
                <a:cs typeface="Arial" panose="020B0604020202020204" pitchFamily="34" charset="0"/>
              </a:rPr>
              <a:t>					</a:t>
            </a:r>
          </a:p>
          <a:p>
            <a:r>
              <a:rPr lang="en-US" sz="2000" b="1" dirty="0">
                <a:solidFill>
                  <a:schemeClr val="accent5">
                    <a:lumMod val="50000"/>
                  </a:schemeClr>
                </a:solidFill>
                <a:latin typeface="Arial" panose="020B0604020202020204" pitchFamily="34" charset="0"/>
                <a:cs typeface="Arial" panose="020B0604020202020204" pitchFamily="34" charset="0"/>
              </a:rPr>
              <a:t>Approval of Minutes  	</a:t>
            </a:r>
          </a:p>
          <a:p>
            <a:r>
              <a:rPr lang="en-US" sz="2000" dirty="0">
                <a:latin typeface="Arial" panose="020B0604020202020204" pitchFamily="34" charset="0"/>
                <a:cs typeface="Arial" panose="020B0604020202020204" pitchFamily="34" charset="0"/>
              </a:rPr>
              <a:t> </a:t>
            </a:r>
          </a:p>
          <a:p>
            <a:r>
              <a:rPr lang="en-US" sz="2000" b="1" dirty="0">
                <a:solidFill>
                  <a:schemeClr val="accent5">
                    <a:lumMod val="50000"/>
                  </a:schemeClr>
                </a:solidFill>
                <a:latin typeface="Arial" panose="020B0604020202020204" pitchFamily="34" charset="0"/>
                <a:cs typeface="Arial" panose="020B0604020202020204" pitchFamily="34" charset="0"/>
              </a:rPr>
              <a:t>Note:</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Public Comments –SWAC will invite comments from the public at select times throughout meeting</a:t>
            </a:r>
          </a:p>
        </p:txBody>
      </p:sp>
      <p:sp>
        <p:nvSpPr>
          <p:cNvPr id="12" name="Rectangle 11">
            <a:extLst>
              <a:ext uri="{FF2B5EF4-FFF2-40B4-BE49-F238E27FC236}">
                <a16:creationId xmlns:a16="http://schemas.microsoft.com/office/drawing/2014/main" id="{B7745385-FEC1-48BE-BE16-87A74FD9B313}"/>
              </a:ext>
            </a:extLst>
          </p:cNvPr>
          <p:cNvSpPr/>
          <p:nvPr/>
        </p:nvSpPr>
        <p:spPr>
          <a:xfrm>
            <a:off x="819663" y="3535610"/>
            <a:ext cx="9062517" cy="3108543"/>
          </a:xfrm>
          <a:prstGeom prst="rect">
            <a:avLst/>
          </a:prstGeom>
        </p:spPr>
        <p:txBody>
          <a:bodyPr wrap="square">
            <a:spAutoFit/>
          </a:bodyPr>
          <a:lstStyle/>
          <a:p>
            <a:pPr lvl="0"/>
            <a:r>
              <a:rPr lang="en-US" sz="2000" b="1" dirty="0">
                <a:solidFill>
                  <a:schemeClr val="accent5">
                    <a:lumMod val="75000"/>
                  </a:schemeClr>
                </a:solidFill>
                <a:latin typeface="Arial" panose="020B0604020202020204" pitchFamily="34" charset="0"/>
                <a:cs typeface="Arial" panose="020B0604020202020204" pitchFamily="34" charset="0"/>
              </a:rPr>
              <a:t>Review of Actions </a:t>
            </a:r>
          </a:p>
          <a:p>
            <a:pPr marL="914400" lvl="1" indent="-457200">
              <a:buFont typeface="+mj-lt"/>
              <a:buAutoNum type="arabicPeriod"/>
            </a:pPr>
            <a:r>
              <a:rPr lang="en-US" b="1" dirty="0">
                <a:solidFill>
                  <a:schemeClr val="accent1">
                    <a:lumMod val="50000"/>
                  </a:schemeClr>
                </a:solidFill>
                <a:latin typeface="Arial" panose="020B0604020202020204" pitchFamily="34" charset="0"/>
                <a:cs typeface="Arial" panose="020B0604020202020204" pitchFamily="34" charset="0"/>
              </a:rPr>
              <a:t>Included cost effectiveness definition and rating. </a:t>
            </a:r>
          </a:p>
          <a:p>
            <a:pPr marL="914400" lvl="1" indent="-457200">
              <a:buFont typeface="+mj-lt"/>
              <a:buAutoNum type="arabicPeriod"/>
            </a:pPr>
            <a:r>
              <a:rPr lang="en-US" b="1" dirty="0">
                <a:solidFill>
                  <a:schemeClr val="accent1">
                    <a:lumMod val="50000"/>
                  </a:schemeClr>
                </a:solidFill>
                <a:latin typeface="Arial" panose="020B0604020202020204" pitchFamily="34" charset="0"/>
                <a:cs typeface="Arial" panose="020B0604020202020204" pitchFamily="34" charset="0"/>
              </a:rPr>
              <a:t>Outlined rationale per SWAC recommendations.</a:t>
            </a:r>
          </a:p>
          <a:p>
            <a:pPr lvl="0"/>
            <a:endParaRPr lang="en-US" sz="2000" b="1" dirty="0">
              <a:solidFill>
                <a:schemeClr val="accent5">
                  <a:lumMod val="75000"/>
                </a:schemeClr>
              </a:solidFill>
              <a:latin typeface="Arial" panose="020B0604020202020204" pitchFamily="34" charset="0"/>
              <a:cs typeface="Arial" panose="020B0604020202020204" pitchFamily="34" charset="0"/>
            </a:endParaRPr>
          </a:p>
          <a:p>
            <a:pPr lvl="0"/>
            <a:r>
              <a:rPr lang="en-US" sz="2000" b="1" u="sng" dirty="0">
                <a:solidFill>
                  <a:schemeClr val="accent5">
                    <a:lumMod val="75000"/>
                  </a:schemeClr>
                </a:solidFill>
                <a:latin typeface="Arial" panose="020B0604020202020204" pitchFamily="34" charset="0"/>
                <a:cs typeface="Arial" panose="020B0604020202020204" pitchFamily="34" charset="0"/>
              </a:rPr>
              <a:t>Review Final Draft Recommendations </a:t>
            </a:r>
          </a:p>
          <a:p>
            <a:r>
              <a:rPr lang="en-US" sz="2000" b="1" dirty="0">
                <a:solidFill>
                  <a:schemeClr val="accent5">
                    <a:lumMod val="75000"/>
                  </a:schemeClr>
                </a:solidFill>
                <a:latin typeface="Arial" panose="020B0604020202020204" pitchFamily="34" charset="0"/>
                <a:cs typeface="Arial" panose="020B0604020202020204" pitchFamily="34" charset="0"/>
              </a:rPr>
              <a:t>Chapter 3 – Waste Reduction and </a:t>
            </a:r>
            <a:r>
              <a:rPr lang="en-US" sz="2000" b="1" dirty="0" smtClean="0">
                <a:solidFill>
                  <a:schemeClr val="accent5">
                    <a:lumMod val="75000"/>
                  </a:schemeClr>
                </a:solidFill>
                <a:latin typeface="Arial" panose="020B0604020202020204" pitchFamily="34" charset="0"/>
                <a:cs typeface="Arial" panose="020B0604020202020204" pitchFamily="34" charset="0"/>
              </a:rPr>
              <a:t>Reuse</a:t>
            </a:r>
            <a:endParaRPr lang="en-US" sz="2000" b="1" dirty="0">
              <a:solidFill>
                <a:schemeClr val="accent5">
                  <a:lumMod val="75000"/>
                </a:schemeClr>
              </a:solidFill>
              <a:latin typeface="Arial" panose="020B0604020202020204" pitchFamily="34" charset="0"/>
              <a:cs typeface="Arial" panose="020B0604020202020204" pitchFamily="34" charset="0"/>
            </a:endParaRPr>
          </a:p>
          <a:p>
            <a:r>
              <a:rPr lang="en-US" sz="2000" b="1" dirty="0">
                <a:solidFill>
                  <a:schemeClr val="accent5">
                    <a:lumMod val="75000"/>
                  </a:schemeClr>
                </a:solidFill>
                <a:latin typeface="Arial" panose="020B0604020202020204" pitchFamily="34" charset="0"/>
                <a:cs typeface="Arial" panose="020B0604020202020204" pitchFamily="34" charset="0"/>
              </a:rPr>
              <a:t>Chapter 4 – Collection and Recycling Processing</a:t>
            </a:r>
          </a:p>
          <a:p>
            <a:r>
              <a:rPr lang="en-US" sz="2000" b="1" dirty="0">
                <a:solidFill>
                  <a:schemeClr val="accent5">
                    <a:lumMod val="75000"/>
                  </a:schemeClr>
                </a:solidFill>
                <a:latin typeface="Arial" panose="020B0604020202020204" pitchFamily="34" charset="0"/>
                <a:cs typeface="Arial" panose="020B0604020202020204" pitchFamily="34" charset="0"/>
              </a:rPr>
              <a:t>Chapter 5 – Transfer Stations </a:t>
            </a:r>
          </a:p>
          <a:p>
            <a:r>
              <a:rPr lang="en-US" sz="2000" b="1" dirty="0">
                <a:solidFill>
                  <a:schemeClr val="accent5">
                    <a:lumMod val="75000"/>
                  </a:schemeClr>
                </a:solidFill>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r>
              <a:rPr lang="en-US" sz="2000" b="1" dirty="0">
                <a:solidFill>
                  <a:srgbClr val="7030A0"/>
                </a:solidFill>
                <a:latin typeface="Arial" panose="020B0604020202020204" pitchFamily="34" charset="0"/>
                <a:cs typeface="Arial" panose="020B0604020202020204" pitchFamily="34" charset="0"/>
              </a:rPr>
              <a:t>Next Meeting – Alternative Technology and Disposal </a:t>
            </a:r>
            <a:endParaRPr lang="en-US" sz="2000" b="1" dirty="0">
              <a:solidFill>
                <a:srgbClr val="7030A0"/>
              </a:solidFill>
            </a:endParaRPr>
          </a:p>
        </p:txBody>
      </p:sp>
    </p:spTree>
    <p:extLst>
      <p:ext uri="{BB962C8B-B14F-4D97-AF65-F5344CB8AC3E}">
        <p14:creationId xmlns:p14="http://schemas.microsoft.com/office/powerpoint/2010/main" val="1548969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4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12" name="Rectangle 11">
            <a:extLst>
              <a:ext uri="{FF2B5EF4-FFF2-40B4-BE49-F238E27FC236}">
                <a16:creationId xmlns:a16="http://schemas.microsoft.com/office/drawing/2014/main" id="{8EA47837-F533-4F6F-AC1E-B681616C2E41}"/>
              </a:ext>
            </a:extLst>
          </p:cNvPr>
          <p:cNvSpPr/>
          <p:nvPr/>
        </p:nvSpPr>
        <p:spPr>
          <a:xfrm>
            <a:off x="667263" y="2814143"/>
            <a:ext cx="10857473" cy="2144113"/>
          </a:xfrm>
          <a:prstGeom prst="rect">
            <a:avLst/>
          </a:prstGeom>
        </p:spPr>
        <p:txBody>
          <a:bodyPr wrap="square">
            <a:spAutoFit/>
          </a:bodyPr>
          <a:lstStyle/>
          <a:p>
            <a:pPr marR="0" lvl="1" algn="just">
              <a:lnSpc>
                <a:spcPct val="102000"/>
              </a:lnSpc>
              <a:spcBef>
                <a:spcPts val="0"/>
              </a:spcBef>
              <a:spcAft>
                <a:spcPts val="25"/>
              </a:spcAft>
              <a:buSzPts val="1100"/>
            </a:pPr>
            <a:r>
              <a:rPr lang="en-US" sz="2800" b="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4.7 Recommendation</a:t>
            </a:r>
            <a:r>
              <a:rPr lang="en-US" sz="28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en-US" sz="2800" dirty="0" smtClean="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Develop </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 plan to provide incentives for recycling of construction </a:t>
            </a:r>
            <a:r>
              <a:rPr lang="en-US" sz="2800" dirty="0" smtClean="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material</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and alternatives to recycle materials from the C/D stream and minimize its disposal at Knott Landfill. </a:t>
            </a:r>
          </a:p>
          <a:p>
            <a:pPr algn="just">
              <a:lnSpc>
                <a:spcPct val="102000"/>
              </a:lnSpc>
              <a:spcAft>
                <a:spcPts val="25"/>
              </a:spcAft>
            </a:pP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p>
        </p:txBody>
      </p:sp>
    </p:spTree>
    <p:extLst>
      <p:ext uri="{BB962C8B-B14F-4D97-AF65-F5344CB8AC3E}">
        <p14:creationId xmlns:p14="http://schemas.microsoft.com/office/powerpoint/2010/main" val="17132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4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6" name="Rectangle 5">
            <a:extLst>
              <a:ext uri="{FF2B5EF4-FFF2-40B4-BE49-F238E27FC236}">
                <a16:creationId xmlns:a16="http://schemas.microsoft.com/office/drawing/2014/main" id="{9349C2C5-D902-4F87-819E-A28B67644759}"/>
              </a:ext>
            </a:extLst>
          </p:cNvPr>
          <p:cNvSpPr/>
          <p:nvPr/>
        </p:nvSpPr>
        <p:spPr>
          <a:xfrm>
            <a:off x="684534" y="2612884"/>
            <a:ext cx="10518131" cy="4085927"/>
          </a:xfrm>
          <a:prstGeom prst="rect">
            <a:avLst/>
          </a:prstGeom>
        </p:spPr>
        <p:txBody>
          <a:bodyPr wrap="square">
            <a:spAutoFit/>
          </a:bodyPr>
          <a:lstStyle/>
          <a:p>
            <a:pPr marR="0" lvl="1">
              <a:lnSpc>
                <a:spcPct val="107000"/>
              </a:lnSpc>
              <a:spcBef>
                <a:spcPts val="0"/>
              </a:spcBef>
              <a:spcAft>
                <a:spcPts val="0"/>
              </a:spcAft>
              <a:buSzPts val="1100"/>
            </a:pPr>
            <a:r>
              <a:rPr lang="en-US" sz="2800" b="1" u="sng"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4.8 Recommendation</a:t>
            </a:r>
            <a:r>
              <a:rPr lang="en-US" sz="28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The County should complete a waste characterization study to better evaluate options for recovering targeted materials and for designing the programs and facilities needed.</a:t>
            </a:r>
          </a:p>
          <a:p>
            <a:pPr marR="0" lvl="1">
              <a:lnSpc>
                <a:spcPct val="107000"/>
              </a:lnSpc>
              <a:spcBef>
                <a:spcPts val="0"/>
              </a:spcBef>
              <a:spcAft>
                <a:spcPts val="0"/>
              </a:spcAft>
              <a:buSzPts val="1100"/>
            </a:pPr>
            <a:endParaRPr lang="en-US" sz="28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a:p>
            <a:pPr marR="0" lvl="1">
              <a:lnSpc>
                <a:spcPct val="107000"/>
              </a:lnSpc>
              <a:spcBef>
                <a:spcPts val="0"/>
              </a:spcBef>
              <a:spcAft>
                <a:spcPts val="0"/>
              </a:spcAft>
              <a:buSzPts val="1100"/>
            </a:pPr>
            <a:r>
              <a:rPr lang="en-US" sz="28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For Consideration </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Recommend establishing Recycling Task Force w/ specific direction to develop and </a:t>
            </a:r>
            <a:r>
              <a:rPr lang="en-US" sz="2800" dirty="0" smtClean="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implement </a:t>
            </a:r>
            <a:r>
              <a:rPr lang="en-US" sz="28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strategies  </a:t>
            </a:r>
            <a:r>
              <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p>
          <a:p>
            <a:pPr marL="457200" marR="0" indent="0">
              <a:lnSpc>
                <a:spcPct val="107000"/>
              </a:lnSpc>
              <a:spcBef>
                <a:spcPts val="0"/>
              </a:spcBef>
              <a:spcAft>
                <a:spcPts val="0"/>
              </a:spcAft>
            </a:pPr>
            <a:r>
              <a:rPr lang="en-US" sz="2000"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 </a:t>
            </a:r>
            <a:endParaRPr lang="en-US" sz="2000"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32402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524001" y="451592"/>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Transfer Stations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12" name="TextBox 11">
            <a:extLst>
              <a:ext uri="{FF2B5EF4-FFF2-40B4-BE49-F238E27FC236}">
                <a16:creationId xmlns:a16="http://schemas.microsoft.com/office/drawing/2014/main" id="{E249422E-C8EA-4001-A012-A087DA38361B}"/>
              </a:ext>
            </a:extLst>
          </p:cNvPr>
          <p:cNvSpPr txBox="1"/>
          <p:nvPr/>
        </p:nvSpPr>
        <p:spPr>
          <a:xfrm>
            <a:off x="980717" y="1793763"/>
            <a:ext cx="3472014" cy="461665"/>
          </a:xfrm>
          <a:prstGeom prst="rect">
            <a:avLst/>
          </a:prstGeom>
          <a:noFill/>
        </p:spPr>
        <p:txBody>
          <a:bodyPr wrap="square" rtlCol="0">
            <a:spAutoFit/>
          </a:bodyPr>
          <a:lstStyle/>
          <a:p>
            <a:r>
              <a:rPr lang="en-US" sz="2400" b="1" u="sng" dirty="0">
                <a:solidFill>
                  <a:schemeClr val="accent1">
                    <a:lumMod val="50000"/>
                  </a:schemeClr>
                </a:solidFill>
                <a:latin typeface="Arial" panose="020B0604020202020204" pitchFamily="34" charset="0"/>
                <a:cs typeface="Arial" panose="020B0604020202020204" pitchFamily="34" charset="0"/>
              </a:rPr>
              <a:t>Existing Conditions </a:t>
            </a:r>
          </a:p>
        </p:txBody>
      </p:sp>
      <p:sp>
        <p:nvSpPr>
          <p:cNvPr id="13" name="Rectangle 12">
            <a:extLst>
              <a:ext uri="{FF2B5EF4-FFF2-40B4-BE49-F238E27FC236}">
                <a16:creationId xmlns:a16="http://schemas.microsoft.com/office/drawing/2014/main" id="{790F19B7-DD7C-4F4D-BB01-465FA994092D}"/>
              </a:ext>
            </a:extLst>
          </p:cNvPr>
          <p:cNvSpPr/>
          <p:nvPr/>
        </p:nvSpPr>
        <p:spPr>
          <a:xfrm>
            <a:off x="659384" y="2408418"/>
            <a:ext cx="6595843" cy="4312014"/>
          </a:xfrm>
          <a:prstGeom prst="rect">
            <a:avLst/>
          </a:prstGeom>
        </p:spPr>
        <p:txBody>
          <a:bodyPr wrap="square">
            <a:spAutoFit/>
          </a:bodyPr>
          <a:lstStyle/>
          <a:p>
            <a:pPr marL="342900" marR="0" lvl="0" indent="-342900">
              <a:lnSpc>
                <a:spcPct val="102000"/>
              </a:lnSpc>
              <a:spcBef>
                <a:spcPts val="0"/>
              </a:spcBef>
              <a:spcAft>
                <a:spcPts val="0"/>
              </a:spcAft>
              <a:buFont typeface="+mj-lt"/>
              <a:buAutoNum type="arabicPeriod"/>
            </a:pPr>
            <a:r>
              <a:rPr lang="en-US"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Negus Transfer Station—Services the City of Redmond and surrounding areas including unincorporated areas.</a:t>
            </a:r>
          </a:p>
          <a:p>
            <a:pPr marL="342900" marR="0" lvl="0" indent="-342900">
              <a:lnSpc>
                <a:spcPct val="102000"/>
              </a:lnSpc>
              <a:spcBef>
                <a:spcPts val="0"/>
              </a:spcBef>
              <a:spcAft>
                <a:spcPts val="0"/>
              </a:spcAft>
              <a:buFont typeface="+mj-lt"/>
              <a:buAutoNum type="arabicPeriod"/>
            </a:pPr>
            <a:endParaRPr lang="en-US"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a:p>
            <a:pPr marL="342900" marR="0" lvl="0" indent="-342900">
              <a:lnSpc>
                <a:spcPct val="102000"/>
              </a:lnSpc>
              <a:spcBef>
                <a:spcPts val="0"/>
              </a:spcBef>
              <a:spcAft>
                <a:spcPts val="0"/>
              </a:spcAft>
              <a:buFont typeface="+mj-lt"/>
              <a:buAutoNum type="arabicPeriod"/>
            </a:pPr>
            <a:r>
              <a:rPr lang="en-US"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Southwest Transfer Station—Services the City of La Pine, Sunriver Resort, and other unincorporated areas in the southwest region of the County.</a:t>
            </a:r>
          </a:p>
          <a:p>
            <a:pPr marL="342900" marR="0" lvl="0" indent="-342900">
              <a:lnSpc>
                <a:spcPct val="102000"/>
              </a:lnSpc>
              <a:spcBef>
                <a:spcPts val="0"/>
              </a:spcBef>
              <a:spcAft>
                <a:spcPts val="0"/>
              </a:spcAft>
              <a:buFont typeface="+mj-lt"/>
              <a:buAutoNum type="arabicPeriod"/>
            </a:pPr>
            <a:endParaRPr lang="en-US"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a:p>
            <a:pPr marL="342900" marR="0" lvl="0" indent="-342900">
              <a:lnSpc>
                <a:spcPct val="102000"/>
              </a:lnSpc>
              <a:spcBef>
                <a:spcPts val="0"/>
              </a:spcBef>
              <a:spcAft>
                <a:spcPts val="0"/>
              </a:spcAft>
              <a:buFont typeface="+mj-lt"/>
              <a:buAutoNum type="arabicPeriod"/>
            </a:pPr>
            <a:r>
              <a:rPr lang="en-US"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Northwest Transfer Station—Services the City of Sisters, Black Butte Ranch, and other unincorporated areas in the northwest region of the County.</a:t>
            </a:r>
          </a:p>
          <a:p>
            <a:pPr marL="342900" marR="0" lvl="0" indent="-342900">
              <a:lnSpc>
                <a:spcPct val="102000"/>
              </a:lnSpc>
              <a:spcBef>
                <a:spcPts val="0"/>
              </a:spcBef>
              <a:spcAft>
                <a:spcPts val="0"/>
              </a:spcAft>
              <a:buFont typeface="+mj-lt"/>
              <a:buAutoNum type="arabicPeriod"/>
            </a:pPr>
            <a:endParaRPr lang="en-US"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a:p>
            <a:pPr marL="342900" marR="0" lvl="0" indent="-342900">
              <a:lnSpc>
                <a:spcPct val="102000"/>
              </a:lnSpc>
              <a:spcBef>
                <a:spcPts val="0"/>
              </a:spcBef>
              <a:spcAft>
                <a:spcPts val="25"/>
              </a:spcAft>
              <a:buFont typeface="+mj-lt"/>
              <a:buAutoNum type="arabicPeriod"/>
            </a:pPr>
            <a:r>
              <a:rPr lang="en-US"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Alfalfa Transfer Station—Services the eastern areas of the County.</a:t>
            </a:r>
          </a:p>
          <a:p>
            <a:pPr marL="342900" marR="0" lvl="0" indent="-342900">
              <a:lnSpc>
                <a:spcPct val="102000"/>
              </a:lnSpc>
              <a:spcBef>
                <a:spcPts val="0"/>
              </a:spcBef>
              <a:spcAft>
                <a:spcPts val="25"/>
              </a:spcAft>
              <a:buFont typeface="+mj-lt"/>
              <a:buAutoNum type="arabicPeriod"/>
            </a:pPr>
            <a:endParaRPr lang="en-US"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endParaRPr>
          </a:p>
          <a:p>
            <a:pPr marL="342900" marR="0" lvl="0" indent="-342900">
              <a:lnSpc>
                <a:spcPct val="102000"/>
              </a:lnSpc>
              <a:spcBef>
                <a:spcPts val="0"/>
              </a:spcBef>
              <a:spcAft>
                <a:spcPts val="25"/>
              </a:spcAft>
              <a:buFont typeface="+mj-lt"/>
              <a:buAutoNum type="arabicPeriod"/>
            </a:pPr>
            <a:r>
              <a:rPr lang="en-US" b="1" dirty="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rPr>
              <a:t>The Knott Landfill Transfer Station </a:t>
            </a:r>
          </a:p>
        </p:txBody>
      </p:sp>
      <p:pic>
        <p:nvPicPr>
          <p:cNvPr id="14" name="Picture 13">
            <a:extLst>
              <a:ext uri="{FF2B5EF4-FFF2-40B4-BE49-F238E27FC236}">
                <a16:creationId xmlns:a16="http://schemas.microsoft.com/office/drawing/2014/main" id="{D7847EC7-B1F0-4C87-BD16-C0AD7DDBE84B}"/>
              </a:ext>
            </a:extLst>
          </p:cNvPr>
          <p:cNvPicPr/>
          <p:nvPr/>
        </p:nvPicPr>
        <p:blipFill rotWithShape="1">
          <a:blip r:embed="rId3">
            <a:extLst>
              <a:ext uri="{28A0092B-C50C-407E-A947-70E740481C1C}">
                <a14:useLocalDpi xmlns:a14="http://schemas.microsoft.com/office/drawing/2010/main" val="0"/>
              </a:ext>
            </a:extLst>
          </a:blip>
          <a:srcRect t="7074"/>
          <a:stretch/>
        </p:blipFill>
        <p:spPr bwMode="auto">
          <a:xfrm>
            <a:off x="7407627" y="1738644"/>
            <a:ext cx="4404382" cy="5006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5935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828800" y="426888"/>
            <a:ext cx="9143999"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Negus Transfer Station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pic>
        <p:nvPicPr>
          <p:cNvPr id="6" name="Picture 5">
            <a:extLst>
              <a:ext uri="{FF2B5EF4-FFF2-40B4-BE49-F238E27FC236}">
                <a16:creationId xmlns:a16="http://schemas.microsoft.com/office/drawing/2014/main" id="{0669F5CD-D966-4DD3-90F7-0B4E8E1D3525}"/>
              </a:ext>
            </a:extLst>
          </p:cNvPr>
          <p:cNvPicPr>
            <a:picLocks noChangeAspect="1"/>
          </p:cNvPicPr>
          <p:nvPr/>
        </p:nvPicPr>
        <p:blipFill rotWithShape="1">
          <a:blip r:embed="rId3"/>
          <a:srcRect l="12391" t="4884" r="5875" b="16136"/>
          <a:stretch/>
        </p:blipFill>
        <p:spPr>
          <a:xfrm>
            <a:off x="4591223" y="1858112"/>
            <a:ext cx="7448377" cy="4763861"/>
          </a:xfrm>
          <a:prstGeom prst="rect">
            <a:avLst/>
          </a:prstGeom>
        </p:spPr>
      </p:pic>
      <p:sp>
        <p:nvSpPr>
          <p:cNvPr id="15" name="Rectangle 14">
            <a:extLst>
              <a:ext uri="{FF2B5EF4-FFF2-40B4-BE49-F238E27FC236}">
                <a16:creationId xmlns:a16="http://schemas.microsoft.com/office/drawing/2014/main" id="{DFAB7A82-33E7-4897-BD2F-494561F872FB}"/>
              </a:ext>
            </a:extLst>
          </p:cNvPr>
          <p:cNvSpPr/>
          <p:nvPr/>
        </p:nvSpPr>
        <p:spPr>
          <a:xfrm>
            <a:off x="154046" y="1858112"/>
            <a:ext cx="4444120" cy="4312014"/>
          </a:xfrm>
          <a:prstGeom prst="rect">
            <a:avLst/>
          </a:prstGeom>
        </p:spPr>
        <p:txBody>
          <a:bodyPr wrap="square">
            <a:spAutoFit/>
          </a:bodyPr>
          <a:lstStyle/>
          <a:p>
            <a:pPr marL="342900" marR="0" lvl="0" indent="-342900">
              <a:lnSpc>
                <a:spcPct val="102000"/>
              </a:lnSpc>
              <a:spcBef>
                <a:spcPts val="0"/>
              </a:spcBef>
              <a:spcAft>
                <a:spcPts val="0"/>
              </a:spcAft>
              <a:buFont typeface="+mj-lt"/>
              <a:buAutoNum type="alphaLcPeriod"/>
            </a:pPr>
            <a:r>
              <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Possible expansion of the recycling center</a:t>
            </a:r>
          </a:p>
          <a:p>
            <a:pPr marL="342900" marR="0" lvl="0" indent="-342900">
              <a:lnSpc>
                <a:spcPct val="102000"/>
              </a:lnSpc>
              <a:spcBef>
                <a:spcPts val="0"/>
              </a:spcBef>
              <a:spcAft>
                <a:spcPts val="0"/>
              </a:spcAft>
              <a:buFont typeface="+mj-lt"/>
              <a:buAutoNum type="alphaLcPeriod"/>
            </a:pPr>
            <a:endPar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342900" marR="0" lvl="0" indent="-342900">
              <a:lnSpc>
                <a:spcPct val="102000"/>
              </a:lnSpc>
              <a:spcBef>
                <a:spcPts val="0"/>
              </a:spcBef>
              <a:spcAft>
                <a:spcPts val="0"/>
              </a:spcAft>
              <a:buFont typeface="+mj-lt"/>
              <a:buAutoNum type="alphaLcPeriod"/>
            </a:pPr>
            <a:r>
              <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Separation of commercial from self haul </a:t>
            </a:r>
            <a:r>
              <a:rPr lang="en-US" b="1"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vehicle </a:t>
            </a:r>
            <a:r>
              <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traffic </a:t>
            </a:r>
          </a:p>
          <a:p>
            <a:pPr marL="342900" marR="0" lvl="0" indent="-342900">
              <a:lnSpc>
                <a:spcPct val="102000"/>
              </a:lnSpc>
              <a:spcBef>
                <a:spcPts val="0"/>
              </a:spcBef>
              <a:spcAft>
                <a:spcPts val="0"/>
              </a:spcAft>
              <a:buFont typeface="+mj-lt"/>
              <a:buAutoNum type="alphaLcPeriod"/>
            </a:pPr>
            <a:endPar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342900" marR="0" lvl="0" indent="-342900">
              <a:lnSpc>
                <a:spcPct val="102000"/>
              </a:lnSpc>
              <a:spcBef>
                <a:spcPts val="0"/>
              </a:spcBef>
              <a:spcAft>
                <a:spcPts val="0"/>
              </a:spcAft>
              <a:buFont typeface="+mj-lt"/>
              <a:buAutoNum type="alphaLcPeriod"/>
            </a:pPr>
            <a:r>
              <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Covered or enclosed areas for vehicle receiving and unloading</a:t>
            </a:r>
          </a:p>
          <a:p>
            <a:pPr marL="342900" marR="0" lvl="0" indent="-342900">
              <a:lnSpc>
                <a:spcPct val="102000"/>
              </a:lnSpc>
              <a:spcBef>
                <a:spcPts val="0"/>
              </a:spcBef>
              <a:spcAft>
                <a:spcPts val="0"/>
              </a:spcAft>
              <a:buFont typeface="+mj-lt"/>
              <a:buAutoNum type="alphaLcPeriod"/>
            </a:pPr>
            <a:endPar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342900" marR="0" lvl="0" indent="-342900">
              <a:lnSpc>
                <a:spcPct val="102000"/>
              </a:lnSpc>
              <a:spcBef>
                <a:spcPts val="0"/>
              </a:spcBef>
              <a:spcAft>
                <a:spcPts val="0"/>
              </a:spcAft>
              <a:buFont typeface="+mj-lt"/>
              <a:buAutoNum type="alphaLcPeriod"/>
            </a:pPr>
            <a:r>
              <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Improve inbound and outbound scales and a scale house.</a:t>
            </a:r>
          </a:p>
          <a:p>
            <a:pPr marL="342900" marR="0" lvl="0" indent="-342900">
              <a:lnSpc>
                <a:spcPct val="102000"/>
              </a:lnSpc>
              <a:spcBef>
                <a:spcPts val="0"/>
              </a:spcBef>
              <a:spcAft>
                <a:spcPts val="25"/>
              </a:spcAft>
              <a:buFont typeface="+mj-lt"/>
              <a:buAutoNum type="alphaLcPeriod"/>
            </a:pPr>
            <a:endPar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342900" marR="0" lvl="0" indent="-342900">
              <a:lnSpc>
                <a:spcPct val="102000"/>
              </a:lnSpc>
              <a:spcBef>
                <a:spcPts val="0"/>
              </a:spcBef>
              <a:spcAft>
                <a:spcPts val="25"/>
              </a:spcAft>
              <a:buFont typeface="+mj-lt"/>
              <a:buAutoNum type="alphaLcPeriod"/>
            </a:pPr>
            <a:r>
              <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Areas on site for receiving and storing food waste, C&amp;D wastes, yard debris, and wood waste.</a:t>
            </a:r>
          </a:p>
        </p:txBody>
      </p:sp>
    </p:spTree>
    <p:extLst>
      <p:ext uri="{BB962C8B-B14F-4D97-AF65-F5344CB8AC3E}">
        <p14:creationId xmlns:p14="http://schemas.microsoft.com/office/powerpoint/2010/main" val="127473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5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12" name="Rectangle 11">
            <a:extLst>
              <a:ext uri="{FF2B5EF4-FFF2-40B4-BE49-F238E27FC236}">
                <a16:creationId xmlns:a16="http://schemas.microsoft.com/office/drawing/2014/main" id="{93DFB4FB-84A8-431A-866F-ADD806C21F8B}"/>
              </a:ext>
            </a:extLst>
          </p:cNvPr>
          <p:cNvSpPr/>
          <p:nvPr/>
        </p:nvSpPr>
        <p:spPr>
          <a:xfrm>
            <a:off x="2087245" y="2782321"/>
            <a:ext cx="8017509" cy="1936428"/>
          </a:xfrm>
          <a:prstGeom prst="rect">
            <a:avLst/>
          </a:prstGeom>
        </p:spPr>
        <p:txBody>
          <a:bodyPr wrap="square">
            <a:spAutoFit/>
          </a:bodyPr>
          <a:lstStyle/>
          <a:p>
            <a:pPr lvl="1">
              <a:lnSpc>
                <a:spcPct val="107000"/>
              </a:lnSpc>
              <a:spcAft>
                <a:spcPts val="800"/>
              </a:spcAft>
            </a:pPr>
            <a:r>
              <a:rPr lang="en-US" sz="2800" b="1" u="sng"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5.1 Recommendation</a:t>
            </a:r>
            <a:r>
              <a:rPr lang="en-US" sz="28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800" b="1"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800"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Develop </a:t>
            </a:r>
            <a:r>
              <a:rPr lang="en-US" sz="2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a Facility Plan for the Negus Transfer Station in 2018 for making improvements to the facility by 2021 or as needed. </a:t>
            </a:r>
            <a:endParaRPr lang="en-US" sz="2800" dirty="0">
              <a:solidFill>
                <a:schemeClr val="accent1">
                  <a:lumMod val="75000"/>
                </a:schemeClr>
              </a:solidFill>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0613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828800" y="426888"/>
            <a:ext cx="9143999"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Southwest Transfer Station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pic>
        <p:nvPicPr>
          <p:cNvPr id="13" name="Picture 12">
            <a:extLst>
              <a:ext uri="{FF2B5EF4-FFF2-40B4-BE49-F238E27FC236}">
                <a16:creationId xmlns:a16="http://schemas.microsoft.com/office/drawing/2014/main" id="{1CD270F0-96B0-4CD9-BBCD-5A1D66706652}"/>
              </a:ext>
            </a:extLst>
          </p:cNvPr>
          <p:cNvPicPr>
            <a:picLocks noChangeAspect="1"/>
          </p:cNvPicPr>
          <p:nvPr/>
        </p:nvPicPr>
        <p:blipFill rotWithShape="1">
          <a:blip r:embed="rId3"/>
          <a:srcRect l="4046" t="22475" r="21862" b="2006"/>
          <a:stretch/>
        </p:blipFill>
        <p:spPr>
          <a:xfrm>
            <a:off x="4577970" y="1876212"/>
            <a:ext cx="7448377" cy="4762401"/>
          </a:xfrm>
          <a:prstGeom prst="rect">
            <a:avLst/>
          </a:prstGeom>
        </p:spPr>
      </p:pic>
      <p:sp>
        <p:nvSpPr>
          <p:cNvPr id="14" name="Rectangle 13">
            <a:extLst>
              <a:ext uri="{FF2B5EF4-FFF2-40B4-BE49-F238E27FC236}">
                <a16:creationId xmlns:a16="http://schemas.microsoft.com/office/drawing/2014/main" id="{7CE90880-9AF2-4ED4-B8D2-B99854F249B2}"/>
              </a:ext>
            </a:extLst>
          </p:cNvPr>
          <p:cNvSpPr/>
          <p:nvPr/>
        </p:nvSpPr>
        <p:spPr>
          <a:xfrm>
            <a:off x="133850" y="2079487"/>
            <a:ext cx="4444120" cy="4312014"/>
          </a:xfrm>
          <a:prstGeom prst="rect">
            <a:avLst/>
          </a:prstGeom>
        </p:spPr>
        <p:txBody>
          <a:bodyPr wrap="square">
            <a:spAutoFit/>
          </a:bodyPr>
          <a:lstStyle/>
          <a:p>
            <a:pPr marL="342900" marR="0" lvl="0" indent="-342900">
              <a:lnSpc>
                <a:spcPct val="102000"/>
              </a:lnSpc>
              <a:spcBef>
                <a:spcPts val="0"/>
              </a:spcBef>
              <a:spcAft>
                <a:spcPts val="0"/>
              </a:spcAft>
              <a:buFont typeface="+mj-lt"/>
              <a:buAutoNum type="alphaLcPeriod"/>
            </a:pPr>
            <a:r>
              <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Possible expansion of the recycling center</a:t>
            </a:r>
          </a:p>
          <a:p>
            <a:pPr marL="342900" marR="0" lvl="0" indent="-342900">
              <a:lnSpc>
                <a:spcPct val="102000"/>
              </a:lnSpc>
              <a:spcBef>
                <a:spcPts val="0"/>
              </a:spcBef>
              <a:spcAft>
                <a:spcPts val="0"/>
              </a:spcAft>
              <a:buFont typeface="+mj-lt"/>
              <a:buAutoNum type="alphaLcPeriod"/>
            </a:pPr>
            <a:endPar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342900" marR="0" lvl="0" indent="-342900">
              <a:lnSpc>
                <a:spcPct val="102000"/>
              </a:lnSpc>
              <a:spcBef>
                <a:spcPts val="0"/>
              </a:spcBef>
              <a:spcAft>
                <a:spcPts val="0"/>
              </a:spcAft>
              <a:buFont typeface="+mj-lt"/>
              <a:buAutoNum type="alphaLcPeriod"/>
            </a:pPr>
            <a:r>
              <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Separation of commercial from self </a:t>
            </a:r>
            <a:r>
              <a:rPr lang="en-US" b="1"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haul </a:t>
            </a:r>
            <a:r>
              <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vehicle traffic </a:t>
            </a:r>
          </a:p>
          <a:p>
            <a:pPr marL="342900" marR="0" lvl="0" indent="-342900">
              <a:lnSpc>
                <a:spcPct val="102000"/>
              </a:lnSpc>
              <a:spcBef>
                <a:spcPts val="0"/>
              </a:spcBef>
              <a:spcAft>
                <a:spcPts val="0"/>
              </a:spcAft>
              <a:buFont typeface="+mj-lt"/>
              <a:buAutoNum type="alphaLcPeriod"/>
            </a:pPr>
            <a:endPar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342900" marR="0" lvl="0" indent="-342900">
              <a:lnSpc>
                <a:spcPct val="102000"/>
              </a:lnSpc>
              <a:spcBef>
                <a:spcPts val="0"/>
              </a:spcBef>
              <a:spcAft>
                <a:spcPts val="0"/>
              </a:spcAft>
              <a:buFont typeface="+mj-lt"/>
              <a:buAutoNum type="alphaLcPeriod"/>
            </a:pPr>
            <a:r>
              <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Covered or enclosed areas for vehicle receiving and unloading</a:t>
            </a:r>
          </a:p>
          <a:p>
            <a:pPr marL="342900" marR="0" lvl="0" indent="-342900">
              <a:lnSpc>
                <a:spcPct val="102000"/>
              </a:lnSpc>
              <a:spcBef>
                <a:spcPts val="0"/>
              </a:spcBef>
              <a:spcAft>
                <a:spcPts val="0"/>
              </a:spcAft>
              <a:buFont typeface="+mj-lt"/>
              <a:buAutoNum type="alphaLcPeriod"/>
            </a:pPr>
            <a:endPar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342900" marR="0" lvl="0" indent="-342900">
              <a:lnSpc>
                <a:spcPct val="102000"/>
              </a:lnSpc>
              <a:spcBef>
                <a:spcPts val="0"/>
              </a:spcBef>
              <a:spcAft>
                <a:spcPts val="0"/>
              </a:spcAft>
              <a:buFont typeface="+mj-lt"/>
              <a:buAutoNum type="alphaLcPeriod"/>
            </a:pPr>
            <a:r>
              <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Improve inbound and outbound scales and a scale house.</a:t>
            </a:r>
          </a:p>
          <a:p>
            <a:pPr marL="342900" marR="0" lvl="0" indent="-342900">
              <a:lnSpc>
                <a:spcPct val="102000"/>
              </a:lnSpc>
              <a:spcBef>
                <a:spcPts val="0"/>
              </a:spcBef>
              <a:spcAft>
                <a:spcPts val="25"/>
              </a:spcAft>
              <a:buFont typeface="+mj-lt"/>
              <a:buAutoNum type="alphaLcPeriod"/>
            </a:pPr>
            <a:endPar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342900" marR="0" lvl="0" indent="-342900">
              <a:lnSpc>
                <a:spcPct val="102000"/>
              </a:lnSpc>
              <a:spcBef>
                <a:spcPts val="0"/>
              </a:spcBef>
              <a:spcAft>
                <a:spcPts val="25"/>
              </a:spcAft>
              <a:buFont typeface="+mj-lt"/>
              <a:buAutoNum type="alphaLcPeriod"/>
            </a:pPr>
            <a:r>
              <a:rPr lang="en-US"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Areas on site for receiving and storing food waste, C&amp;D wastes, yard debris, and wood waste.</a:t>
            </a:r>
          </a:p>
        </p:txBody>
      </p:sp>
    </p:spTree>
    <p:extLst>
      <p:ext uri="{BB962C8B-B14F-4D97-AF65-F5344CB8AC3E}">
        <p14:creationId xmlns:p14="http://schemas.microsoft.com/office/powerpoint/2010/main" val="1888337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5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6" name="Rectangle 5">
            <a:extLst>
              <a:ext uri="{FF2B5EF4-FFF2-40B4-BE49-F238E27FC236}">
                <a16:creationId xmlns:a16="http://schemas.microsoft.com/office/drawing/2014/main" id="{DC70B074-5692-4A3E-834A-E378D695E40A}"/>
              </a:ext>
            </a:extLst>
          </p:cNvPr>
          <p:cNvSpPr/>
          <p:nvPr/>
        </p:nvSpPr>
        <p:spPr>
          <a:xfrm>
            <a:off x="1618988" y="2561125"/>
            <a:ext cx="9258821" cy="2650149"/>
          </a:xfrm>
          <a:prstGeom prst="rect">
            <a:avLst/>
          </a:prstGeom>
        </p:spPr>
        <p:txBody>
          <a:bodyPr wrap="square">
            <a:spAutoFit/>
          </a:bodyPr>
          <a:lstStyle/>
          <a:p>
            <a:pPr lvl="1">
              <a:lnSpc>
                <a:spcPct val="107000"/>
              </a:lnSpc>
              <a:spcAft>
                <a:spcPts val="800"/>
              </a:spcAft>
            </a:pPr>
            <a:r>
              <a:rPr lang="en-US" sz="2800" b="1" u="sng"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5.2 Recommendation</a:t>
            </a:r>
            <a:r>
              <a:rPr lang="en-US" sz="28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800" b="1"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800"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Develop </a:t>
            </a:r>
            <a:r>
              <a:rPr lang="en-US" sz="2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Facility Plan for the Southwest </a:t>
            </a:r>
            <a:r>
              <a:rPr lang="en-US" sz="2800"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Transfer Station </a:t>
            </a:r>
            <a:r>
              <a:rPr lang="en-US" sz="2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within the next 3 years. Modifications to the facility can be made as the demand for enhanced services for managing increased waste volumes and traffic is required. </a:t>
            </a:r>
          </a:p>
          <a:p>
            <a:pPr marL="457200">
              <a:lnSpc>
                <a:spcPct val="107000"/>
              </a:lnSpc>
              <a:spcAft>
                <a:spcPts val="800"/>
              </a:spcAft>
            </a:pPr>
            <a:r>
              <a:rPr lang="en-US" sz="10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4431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828800" y="346886"/>
            <a:ext cx="9143999"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Knott Transfer Station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0389932D-B4E4-4544-BBCB-475DADABBE12}"/>
              </a:ext>
            </a:extLst>
          </p:cNvPr>
          <p:cNvSpPr txBox="1"/>
          <p:nvPr/>
        </p:nvSpPr>
        <p:spPr>
          <a:xfrm>
            <a:off x="450977" y="4893918"/>
            <a:ext cx="1473462" cy="707886"/>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Recycling Center </a:t>
            </a:r>
          </a:p>
        </p:txBody>
      </p:sp>
      <p:pic>
        <p:nvPicPr>
          <p:cNvPr id="16" name="Picture 15">
            <a:extLst>
              <a:ext uri="{FF2B5EF4-FFF2-40B4-BE49-F238E27FC236}">
                <a16:creationId xmlns:a16="http://schemas.microsoft.com/office/drawing/2014/main" id="{36A9C615-C283-4C6F-87A1-A188EE38DF52}"/>
              </a:ext>
            </a:extLst>
          </p:cNvPr>
          <p:cNvPicPr>
            <a:picLocks noChangeAspect="1"/>
          </p:cNvPicPr>
          <p:nvPr/>
        </p:nvPicPr>
        <p:blipFill>
          <a:blip r:embed="rId3"/>
          <a:stretch>
            <a:fillRect/>
          </a:stretch>
        </p:blipFill>
        <p:spPr>
          <a:xfrm>
            <a:off x="2364897" y="1770814"/>
            <a:ext cx="8071804" cy="5029636"/>
          </a:xfrm>
          <a:prstGeom prst="rect">
            <a:avLst/>
          </a:prstGeom>
        </p:spPr>
      </p:pic>
      <p:cxnSp>
        <p:nvCxnSpPr>
          <p:cNvPr id="17" name="Straight Arrow Connector 16">
            <a:extLst>
              <a:ext uri="{FF2B5EF4-FFF2-40B4-BE49-F238E27FC236}">
                <a16:creationId xmlns:a16="http://schemas.microsoft.com/office/drawing/2014/main" id="{810314A2-DA93-467E-AF5A-3B4174B0D58D}"/>
              </a:ext>
            </a:extLst>
          </p:cNvPr>
          <p:cNvCxnSpPr>
            <a:cxnSpLocks/>
          </p:cNvCxnSpPr>
          <p:nvPr/>
        </p:nvCxnSpPr>
        <p:spPr>
          <a:xfrm>
            <a:off x="2071258" y="5247861"/>
            <a:ext cx="24212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14AF435-9EDD-469C-AC1D-54C12408D9A7}"/>
              </a:ext>
            </a:extLst>
          </p:cNvPr>
          <p:cNvSpPr txBox="1"/>
          <p:nvPr/>
        </p:nvSpPr>
        <p:spPr>
          <a:xfrm>
            <a:off x="10667999" y="3931689"/>
            <a:ext cx="1473462" cy="707886"/>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Transfer Station  </a:t>
            </a:r>
          </a:p>
        </p:txBody>
      </p:sp>
      <p:cxnSp>
        <p:nvCxnSpPr>
          <p:cNvPr id="18" name="Straight Arrow Connector 17">
            <a:extLst>
              <a:ext uri="{FF2B5EF4-FFF2-40B4-BE49-F238E27FC236}">
                <a16:creationId xmlns:a16="http://schemas.microsoft.com/office/drawing/2014/main" id="{D2C4F35E-64B5-4DF1-8658-4B4B48774B45}"/>
              </a:ext>
            </a:extLst>
          </p:cNvPr>
          <p:cNvCxnSpPr>
            <a:cxnSpLocks/>
          </p:cNvCxnSpPr>
          <p:nvPr/>
        </p:nvCxnSpPr>
        <p:spPr>
          <a:xfrm flipH="1">
            <a:off x="8959906" y="4240143"/>
            <a:ext cx="1770434" cy="454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476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6D13A1C3-6A65-4648-BFDE-A23A0236AE44}"/>
              </a:ext>
            </a:extLst>
          </p:cNvPr>
          <p:cNvSpPr>
            <a:spLocks noChangeAspect="1" noChangeArrowheads="1"/>
          </p:cNvSpPr>
          <p:nvPr/>
        </p:nvSpPr>
        <p:spPr bwMode="auto">
          <a:xfrm>
            <a:off x="5943599" y="36756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C791C268-15ED-414A-9006-B46734859FDA}"/>
              </a:ext>
            </a:extLst>
          </p:cNvPr>
          <p:cNvSpPr>
            <a:spLocks noChangeAspect="1" noChangeArrowheads="1"/>
          </p:cNvSpPr>
          <p:nvPr/>
        </p:nvSpPr>
        <p:spPr bwMode="auto">
          <a:xfrm>
            <a:off x="6095999" y="38280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8875500-164B-4397-9129-9C1C53E5D807}"/>
              </a:ext>
            </a:extLst>
          </p:cNvPr>
          <p:cNvSpPr>
            <a:spLocks noChangeAspect="1" noChangeArrowheads="1"/>
          </p:cNvSpPr>
          <p:nvPr/>
        </p:nvSpPr>
        <p:spPr bwMode="auto">
          <a:xfrm>
            <a:off x="6248399" y="39804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29C91B46-674C-46C3-8FF2-207ED24FD6D6}"/>
              </a:ext>
            </a:extLst>
          </p:cNvPr>
          <p:cNvSpPr txBox="1">
            <a:spLocks/>
          </p:cNvSpPr>
          <p:nvPr/>
        </p:nvSpPr>
        <p:spPr>
          <a:xfrm>
            <a:off x="649650" y="1957993"/>
            <a:ext cx="10323149" cy="465457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3200" b="1" dirty="0">
                <a:solidFill>
                  <a:schemeClr val="accent5">
                    <a:lumMod val="50000"/>
                  </a:schemeClr>
                </a:solidFill>
                <a:latin typeface="Arial" panose="020B0604020202020204" pitchFamily="34" charset="0"/>
                <a:cs typeface="Arial" panose="020B0604020202020204" pitchFamily="34" charset="0"/>
              </a:rPr>
              <a:t>Future Improvements / Modifications</a:t>
            </a:r>
          </a:p>
          <a:p>
            <a:pPr algn="l">
              <a:lnSpc>
                <a:spcPct val="110000"/>
              </a:lnSpc>
            </a:pPr>
            <a:r>
              <a:rPr lang="en-US" b="1" dirty="0">
                <a:solidFill>
                  <a:schemeClr val="accent5">
                    <a:lumMod val="50000"/>
                  </a:schemeClr>
                </a:solidFill>
                <a:latin typeface="Arial" panose="020B0604020202020204" pitchFamily="34" charset="0"/>
                <a:cs typeface="Arial" panose="020B0604020202020204" pitchFamily="34" charset="0"/>
              </a:rPr>
              <a:t>a. If a Landfill is located in County</a:t>
            </a:r>
          </a:p>
          <a:p>
            <a:pPr marL="800100" lvl="1" indent="-342900" algn="l">
              <a:lnSpc>
                <a:spcPct val="110000"/>
              </a:lnSpc>
              <a:buFont typeface="Arial" panose="020B0604020202020204" pitchFamily="34" charset="0"/>
              <a:buChar char="•"/>
            </a:pPr>
            <a:r>
              <a:rPr lang="en-US" sz="2400" b="1" i="1" dirty="0">
                <a:solidFill>
                  <a:schemeClr val="accent5">
                    <a:lumMod val="50000"/>
                  </a:schemeClr>
                </a:solidFill>
                <a:latin typeface="Arial" panose="020B0604020202020204" pitchFamily="34" charset="0"/>
                <a:cs typeface="Arial" panose="020B0604020202020204" pitchFamily="34" charset="0"/>
              </a:rPr>
              <a:t>Continue to receive waste from self haul</a:t>
            </a:r>
          </a:p>
          <a:p>
            <a:pPr marL="800100" lvl="1" indent="-342900" algn="l">
              <a:lnSpc>
                <a:spcPct val="110000"/>
              </a:lnSpc>
              <a:buFont typeface="Arial" panose="020B0604020202020204" pitchFamily="34" charset="0"/>
              <a:buChar char="•"/>
            </a:pPr>
            <a:r>
              <a:rPr lang="en-US" sz="2400" b="1" i="1" dirty="0">
                <a:solidFill>
                  <a:schemeClr val="accent5">
                    <a:lumMod val="50000"/>
                  </a:schemeClr>
                </a:solidFill>
                <a:latin typeface="Arial" panose="020B0604020202020204" pitchFamily="34" charset="0"/>
                <a:cs typeface="Arial" panose="020B0604020202020204" pitchFamily="34" charset="0"/>
              </a:rPr>
              <a:t>Franchised Collection vehicles depends on location of 			landfill – but may not accept all waste </a:t>
            </a:r>
          </a:p>
          <a:p>
            <a:pPr marL="342900" indent="-342900" algn="l">
              <a:lnSpc>
                <a:spcPct val="110000"/>
              </a:lnSpc>
              <a:buFont typeface="Arial" panose="020B0604020202020204" pitchFamily="34" charset="0"/>
              <a:buChar char="•"/>
            </a:pPr>
            <a:endParaRPr lang="en-US" b="1" i="1" dirty="0">
              <a:solidFill>
                <a:schemeClr val="accent5">
                  <a:lumMod val="50000"/>
                </a:schemeClr>
              </a:solidFill>
              <a:latin typeface="Arial" panose="020B0604020202020204" pitchFamily="34" charset="0"/>
              <a:cs typeface="Arial" panose="020B0604020202020204" pitchFamily="34" charset="0"/>
            </a:endParaRPr>
          </a:p>
          <a:p>
            <a:pPr algn="l">
              <a:lnSpc>
                <a:spcPct val="110000"/>
              </a:lnSpc>
            </a:pPr>
            <a:r>
              <a:rPr lang="en-US" b="1" dirty="0">
                <a:solidFill>
                  <a:schemeClr val="accent5">
                    <a:lumMod val="50000"/>
                  </a:schemeClr>
                </a:solidFill>
                <a:latin typeface="Arial" panose="020B0604020202020204" pitchFamily="34" charset="0"/>
                <a:cs typeface="Arial" panose="020B0604020202020204" pitchFamily="34" charset="0"/>
              </a:rPr>
              <a:t>b. If a Landfill is located Out of County</a:t>
            </a:r>
          </a:p>
          <a:p>
            <a:pPr marL="800100" lvl="1" indent="-342900" algn="l">
              <a:lnSpc>
                <a:spcPct val="110000"/>
              </a:lnSpc>
              <a:buFont typeface="Arial" panose="020B0604020202020204" pitchFamily="34" charset="0"/>
              <a:buChar char="•"/>
            </a:pPr>
            <a:r>
              <a:rPr lang="en-US" sz="2400" b="1" i="1" dirty="0">
                <a:solidFill>
                  <a:schemeClr val="accent5">
                    <a:lumMod val="50000"/>
                  </a:schemeClr>
                </a:solidFill>
                <a:latin typeface="Arial" panose="020B0604020202020204" pitchFamily="34" charset="0"/>
                <a:cs typeface="Arial" panose="020B0604020202020204" pitchFamily="34" charset="0"/>
              </a:rPr>
              <a:t>Continue to receive waste </a:t>
            </a:r>
            <a:r>
              <a:rPr lang="en-US" sz="2400" b="1" i="1" dirty="0" smtClean="0">
                <a:solidFill>
                  <a:schemeClr val="accent5">
                    <a:lumMod val="50000"/>
                  </a:schemeClr>
                </a:solidFill>
                <a:latin typeface="Arial" panose="020B0604020202020204" pitchFamily="34" charset="0"/>
                <a:cs typeface="Arial" panose="020B0604020202020204" pitchFamily="34" charset="0"/>
              </a:rPr>
              <a:t>from </a:t>
            </a:r>
            <a:r>
              <a:rPr lang="en-US" sz="2400" b="1" i="1" dirty="0">
                <a:solidFill>
                  <a:schemeClr val="accent5">
                    <a:lumMod val="50000"/>
                  </a:schemeClr>
                </a:solidFill>
                <a:latin typeface="Arial" panose="020B0604020202020204" pitchFamily="34" charset="0"/>
                <a:cs typeface="Arial" panose="020B0604020202020204" pitchFamily="34" charset="0"/>
              </a:rPr>
              <a:t>self haul </a:t>
            </a:r>
          </a:p>
          <a:p>
            <a:pPr marL="800100" lvl="1" indent="-342900" algn="l">
              <a:lnSpc>
                <a:spcPct val="110000"/>
              </a:lnSpc>
              <a:buFont typeface="Arial" panose="020B0604020202020204" pitchFamily="34" charset="0"/>
              <a:buChar char="•"/>
            </a:pPr>
            <a:r>
              <a:rPr lang="en-US" sz="2400" b="1" i="1" dirty="0">
                <a:solidFill>
                  <a:schemeClr val="accent5">
                    <a:lumMod val="50000"/>
                  </a:schemeClr>
                </a:solidFill>
                <a:latin typeface="Arial" panose="020B0604020202020204" pitchFamily="34" charset="0"/>
                <a:cs typeface="Arial" panose="020B0604020202020204" pitchFamily="34" charset="0"/>
              </a:rPr>
              <a:t>Is Expected to play important part of transloading waste 			from Franchised collection vehicles </a:t>
            </a:r>
            <a:endParaRPr lang="en-US" sz="2400" i="1" dirty="0"/>
          </a:p>
          <a:p>
            <a:pPr lvl="2"/>
            <a:endParaRPr lang="en-US" dirty="0"/>
          </a:p>
          <a:p>
            <a:pPr lvl="2"/>
            <a:endParaRPr lang="en-US" dirty="0"/>
          </a:p>
          <a:p>
            <a:endParaRPr lang="en-US" dirty="0"/>
          </a:p>
          <a:p>
            <a:endParaRPr lang="en-US" dirty="0"/>
          </a:p>
        </p:txBody>
      </p:sp>
      <p:sp>
        <p:nvSpPr>
          <p:cNvPr id="16" name="TextBox 15">
            <a:extLst>
              <a:ext uri="{FF2B5EF4-FFF2-40B4-BE49-F238E27FC236}">
                <a16:creationId xmlns:a16="http://schemas.microsoft.com/office/drawing/2014/main" id="{AFB91D90-E03E-4852-BDC3-1C285308DBD3}"/>
              </a:ext>
            </a:extLst>
          </p:cNvPr>
          <p:cNvSpPr txBox="1"/>
          <p:nvPr/>
        </p:nvSpPr>
        <p:spPr>
          <a:xfrm>
            <a:off x="1828800" y="346886"/>
            <a:ext cx="9143999"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Knott Transfer Station  </a:t>
            </a:r>
          </a:p>
        </p:txBody>
      </p:sp>
    </p:spTree>
    <p:extLst>
      <p:ext uri="{BB962C8B-B14F-4D97-AF65-F5344CB8AC3E}">
        <p14:creationId xmlns:p14="http://schemas.microsoft.com/office/powerpoint/2010/main" val="1623947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5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6" name="Rectangle 5">
            <a:extLst>
              <a:ext uri="{FF2B5EF4-FFF2-40B4-BE49-F238E27FC236}">
                <a16:creationId xmlns:a16="http://schemas.microsoft.com/office/drawing/2014/main" id="{386FDF32-2EBB-4F35-B3AE-862619F8E58B}"/>
              </a:ext>
            </a:extLst>
          </p:cNvPr>
          <p:cNvSpPr/>
          <p:nvPr/>
        </p:nvSpPr>
        <p:spPr>
          <a:xfrm>
            <a:off x="1542789" y="2782321"/>
            <a:ext cx="8801622" cy="1936428"/>
          </a:xfrm>
          <a:prstGeom prst="rect">
            <a:avLst/>
          </a:prstGeom>
        </p:spPr>
        <p:txBody>
          <a:bodyPr wrap="square">
            <a:spAutoFit/>
          </a:bodyPr>
          <a:lstStyle/>
          <a:p>
            <a:pPr lvl="1">
              <a:lnSpc>
                <a:spcPct val="107000"/>
              </a:lnSpc>
              <a:spcAft>
                <a:spcPts val="800"/>
              </a:spcAft>
            </a:pPr>
            <a:r>
              <a:rPr lang="en-US" sz="2800" b="1" u="sng"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5.3 Recommendation</a:t>
            </a:r>
            <a:r>
              <a:rPr lang="en-US" sz="28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800" b="1"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800"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Develop </a:t>
            </a:r>
            <a:r>
              <a:rPr lang="en-US" sz="2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Facility Plans for the Knott Transfer and Recycling Center as necessary to address the long-term disposal options or within 5 years of closure of Knott Landfill.  </a:t>
            </a:r>
            <a:endParaRPr lang="en-US" sz="2800" dirty="0">
              <a:solidFill>
                <a:schemeClr val="accent1">
                  <a:lumMod val="75000"/>
                </a:schemeClr>
              </a:solidFill>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10279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828800" y="316809"/>
            <a:ext cx="914399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Cost Effectiveness of Alternatives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12" name="TextBox 11">
            <a:extLst>
              <a:ext uri="{FF2B5EF4-FFF2-40B4-BE49-F238E27FC236}">
                <a16:creationId xmlns:a16="http://schemas.microsoft.com/office/drawing/2014/main" id="{033016D1-ADFD-4B05-B983-7F122264C4B7}"/>
              </a:ext>
            </a:extLst>
          </p:cNvPr>
          <p:cNvSpPr txBox="1"/>
          <p:nvPr/>
        </p:nvSpPr>
        <p:spPr>
          <a:xfrm>
            <a:off x="1291154" y="1937341"/>
            <a:ext cx="8974394" cy="1169551"/>
          </a:xfrm>
          <a:prstGeom prst="rect">
            <a:avLst/>
          </a:prstGeom>
          <a:noFill/>
        </p:spPr>
        <p:txBody>
          <a:bodyPr wrap="square" rtlCol="0">
            <a:spAutoFit/>
          </a:bodyPr>
          <a:lstStyle/>
          <a:p>
            <a:pPr lvl="0"/>
            <a:r>
              <a:rPr lang="en-US" sz="1400" b="1" dirty="0">
                <a:latin typeface="Arial" panose="020B0604020202020204" pitchFamily="34" charset="0"/>
                <a:cs typeface="Arial" panose="020B0604020202020204" pitchFamily="34" charset="0"/>
              </a:rPr>
              <a:t>1) Most cost effective</a:t>
            </a:r>
            <a:r>
              <a:rPr lang="en-US" sz="1400" dirty="0">
                <a:latin typeface="Arial" panose="020B0604020202020204" pitchFamily="34" charset="0"/>
                <a:cs typeface="Arial" panose="020B0604020202020204" pitchFamily="34" charset="0"/>
              </a:rPr>
              <a:t> – </a:t>
            </a: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alternative will have an immediate </a:t>
            </a: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less than 2 years) and measurable impact towards meeting the County’s goals to reduce </a:t>
            </a:r>
            <a:r>
              <a:rPr lang="en-US" sz="1400" dirty="0" smtClean="0">
                <a:latin typeface="Arial" panose="020B0604020202020204" pitchFamily="34" charset="0"/>
                <a:cs typeface="Arial" panose="020B0604020202020204" pitchFamily="34" charset="0"/>
              </a:rPr>
              <a:t>waste </a:t>
            </a:r>
            <a:r>
              <a:rPr lang="en-US" sz="1400" dirty="0">
                <a:latin typeface="Arial" panose="020B0604020202020204" pitchFamily="34" charset="0"/>
                <a:cs typeface="Arial" panose="020B0604020202020204" pitchFamily="34" charset="0"/>
              </a:rPr>
              <a:t>disposed in landfills by reusing, recycling or diverting waste by achieving a higher use of the material as a </a:t>
            </a:r>
            <a:r>
              <a:rPr lang="en-US" sz="1400" dirty="0" smtClean="0">
                <a:latin typeface="Arial" panose="020B0604020202020204" pitchFamily="34" charset="0"/>
                <a:cs typeface="Arial" panose="020B0604020202020204" pitchFamily="34" charset="0"/>
              </a:rPr>
              <a:t>resource.  The </a:t>
            </a:r>
            <a:r>
              <a:rPr lang="en-US" sz="1400" dirty="0">
                <a:latin typeface="Arial" panose="020B0604020202020204" pitchFamily="34" charset="0"/>
                <a:cs typeface="Arial" panose="020B0604020202020204" pitchFamily="34" charset="0"/>
              </a:rPr>
              <a:t>alternative does not require significant changes to current </a:t>
            </a:r>
            <a:r>
              <a:rPr lang="en-US" sz="1400" dirty="0" smtClean="0">
                <a:latin typeface="Arial" panose="020B0604020202020204" pitchFamily="34" charset="0"/>
                <a:cs typeface="Arial" panose="020B0604020202020204" pitchFamily="34" charset="0"/>
              </a:rPr>
              <a:t>collection </a:t>
            </a:r>
            <a:r>
              <a:rPr lang="en-US" sz="1400" dirty="0">
                <a:latin typeface="Arial" panose="020B0604020202020204" pitchFamily="34" charset="0"/>
                <a:cs typeface="Arial" panose="020B0604020202020204" pitchFamily="34" charset="0"/>
              </a:rPr>
              <a:t>services or practices resulting in major capital </a:t>
            </a:r>
            <a:r>
              <a:rPr lang="en-US" sz="1400" dirty="0" smtClean="0">
                <a:latin typeface="Arial" panose="020B0604020202020204" pitchFamily="34" charset="0"/>
                <a:cs typeface="Arial" panose="020B0604020202020204" pitchFamily="34" charset="0"/>
              </a:rPr>
              <a:t>investments.  </a:t>
            </a:r>
            <a:r>
              <a:rPr lang="en-US" sz="1400" dirty="0">
                <a:latin typeface="Arial" panose="020B0604020202020204" pitchFamily="34" charset="0"/>
                <a:cs typeface="Arial" panose="020B0604020202020204" pitchFamily="34" charset="0"/>
              </a:rPr>
              <a:t>Also, the alternative does not </a:t>
            </a:r>
            <a:r>
              <a:rPr lang="en-US" sz="1400" dirty="0" smtClean="0">
                <a:latin typeface="Arial" panose="020B0604020202020204" pitchFamily="34" charset="0"/>
                <a:cs typeface="Arial" panose="020B0604020202020204" pitchFamily="34" charset="0"/>
              </a:rPr>
              <a:t>exceed </a:t>
            </a:r>
            <a:r>
              <a:rPr lang="en-US" sz="1400" dirty="0">
                <a:latin typeface="Arial" panose="020B0604020202020204" pitchFamily="34" charset="0"/>
                <a:cs typeface="Arial" panose="020B0604020202020204" pitchFamily="34" charset="0"/>
              </a:rPr>
              <a:t>the current cost of disposing in the landfill. </a:t>
            </a:r>
            <a:r>
              <a:rPr lang="en-US" sz="1400" dirty="0" smtClean="0">
                <a:latin typeface="Arial" panose="020B0604020202020204" pitchFamily="34" charset="0"/>
                <a:cs typeface="Arial" panose="020B0604020202020204" pitchFamily="34" charset="0"/>
              </a:rPr>
              <a:t> The </a:t>
            </a:r>
            <a:r>
              <a:rPr lang="en-US" sz="1400" dirty="0">
                <a:latin typeface="Arial" panose="020B0604020202020204" pitchFamily="34" charset="0"/>
                <a:cs typeface="Arial" panose="020B0604020202020204" pitchFamily="34" charset="0"/>
              </a:rPr>
              <a:t>impact to total system cost is minimal.  </a:t>
            </a:r>
          </a:p>
        </p:txBody>
      </p:sp>
      <p:sp>
        <p:nvSpPr>
          <p:cNvPr id="13" name="TextBox 12">
            <a:extLst>
              <a:ext uri="{FF2B5EF4-FFF2-40B4-BE49-F238E27FC236}">
                <a16:creationId xmlns:a16="http://schemas.microsoft.com/office/drawing/2014/main" id="{D8985A7C-062A-4B85-B5BA-F04950EEC10F}"/>
              </a:ext>
            </a:extLst>
          </p:cNvPr>
          <p:cNvSpPr txBox="1"/>
          <p:nvPr/>
        </p:nvSpPr>
        <p:spPr>
          <a:xfrm>
            <a:off x="1291154" y="3295058"/>
            <a:ext cx="9774355" cy="1600438"/>
          </a:xfrm>
          <a:prstGeom prst="rect">
            <a:avLst/>
          </a:prstGeom>
          <a:noFill/>
        </p:spPr>
        <p:txBody>
          <a:bodyPr wrap="square" rtlCol="0">
            <a:spAutoFit/>
          </a:bodyPr>
          <a:lstStyle/>
          <a:p>
            <a:pPr lvl="0"/>
            <a:r>
              <a:rPr lang="en-US" sz="1400" b="1" dirty="0">
                <a:latin typeface="Arial" panose="020B0604020202020204" pitchFamily="34" charset="0"/>
                <a:cs typeface="Arial" panose="020B0604020202020204" pitchFamily="34" charset="0"/>
              </a:rPr>
              <a:t>2) Moderately Cost Effective – </a:t>
            </a:r>
            <a:r>
              <a:rPr lang="en-US" sz="1400" dirty="0">
                <a:latin typeface="Arial" panose="020B0604020202020204" pitchFamily="34" charset="0"/>
                <a:cs typeface="Arial" panose="020B0604020202020204" pitchFamily="34" charset="0"/>
              </a:rPr>
              <a:t>The alternative will have measurable impacts towards reducing the waste disposed in landfills and may cost more than the current cost of landfilling.  The alternative may require expansion </a:t>
            </a:r>
            <a:r>
              <a:rPr lang="en-US" sz="1400" dirty="0" smtClean="0">
                <a:latin typeface="Arial" panose="020B0604020202020204" pitchFamily="34" charset="0"/>
                <a:cs typeface="Arial" panose="020B0604020202020204" pitchFamily="34" charset="0"/>
              </a:rPr>
              <a:t>or </a:t>
            </a:r>
            <a:r>
              <a:rPr lang="en-US" sz="1400" dirty="0">
                <a:latin typeface="Arial" panose="020B0604020202020204" pitchFamily="34" charset="0"/>
                <a:cs typeface="Arial" panose="020B0604020202020204" pitchFamily="34" charset="0"/>
              </a:rPr>
              <a:t>modifications to existing </a:t>
            </a:r>
            <a:r>
              <a:rPr lang="en-US" sz="1400" dirty="0" smtClean="0">
                <a:latin typeface="Arial" panose="020B0604020202020204" pitchFamily="34" charset="0"/>
                <a:cs typeface="Arial" panose="020B0604020202020204" pitchFamily="34" charset="0"/>
              </a:rPr>
              <a:t>collection </a:t>
            </a:r>
            <a:r>
              <a:rPr lang="en-US" sz="1400" dirty="0">
                <a:latin typeface="Arial" panose="020B0604020202020204" pitchFamily="34" charset="0"/>
                <a:cs typeface="Arial" panose="020B0604020202020204" pitchFamily="34" charset="0"/>
              </a:rPr>
              <a:t>services requiring an increase in rates of more than 10% but less than 30%. </a:t>
            </a:r>
            <a:r>
              <a:rPr lang="en-US" sz="1400" dirty="0" smtClean="0">
                <a:latin typeface="Arial" panose="020B0604020202020204" pitchFamily="34" charset="0"/>
                <a:cs typeface="Arial" panose="020B0604020202020204" pitchFamily="34" charset="0"/>
              </a:rPr>
              <a:t> However</a:t>
            </a:r>
            <a:r>
              <a:rPr lang="en-US" sz="1400" dirty="0">
                <a:latin typeface="Arial" panose="020B0604020202020204" pitchFamily="34" charset="0"/>
                <a:cs typeface="Arial" panose="020B0604020202020204" pitchFamily="34" charset="0"/>
              </a:rPr>
              <a:t>, the alternative will provide a long term cost benefit by extending the site of Knott </a:t>
            </a:r>
            <a:r>
              <a:rPr lang="en-US" sz="1400" dirty="0" smtClean="0">
                <a:latin typeface="Arial" panose="020B0604020202020204" pitchFamily="34" charset="0"/>
                <a:cs typeface="Arial" panose="020B0604020202020204" pitchFamily="34" charset="0"/>
              </a:rPr>
              <a:t>Landfill, </a:t>
            </a:r>
            <a:r>
              <a:rPr lang="en-US" sz="1400" dirty="0">
                <a:latin typeface="Arial" panose="020B0604020202020204" pitchFamily="34" charset="0"/>
                <a:cs typeface="Arial" panose="020B0604020202020204" pitchFamily="34" charset="0"/>
              </a:rPr>
              <a:t>thus delaying the need to purchase additional capacity either by operating a landfill in Deschutes County or other alternative.  The alternative may also result in reducing long term costs by reducing the cost to transport to landfill site out of the County. </a:t>
            </a:r>
            <a:r>
              <a:rPr lang="en-US" sz="1400" dirty="0" smtClean="0">
                <a:latin typeface="Arial" panose="020B0604020202020204" pitchFamily="34" charset="0"/>
                <a:cs typeface="Arial" panose="020B0604020202020204" pitchFamily="34" charset="0"/>
              </a:rPr>
              <a:t> The </a:t>
            </a:r>
            <a:r>
              <a:rPr lang="en-US" sz="1400" dirty="0">
                <a:latin typeface="Arial" panose="020B0604020202020204" pitchFamily="34" charset="0"/>
                <a:cs typeface="Arial" panose="020B0604020202020204" pitchFamily="34" charset="0"/>
              </a:rPr>
              <a:t>alternative may also result in preserving jobs and financial resources spent in the County versus to outside entities. </a:t>
            </a:r>
          </a:p>
        </p:txBody>
      </p:sp>
      <p:sp>
        <p:nvSpPr>
          <p:cNvPr id="14" name="TextBox 13">
            <a:extLst>
              <a:ext uri="{FF2B5EF4-FFF2-40B4-BE49-F238E27FC236}">
                <a16:creationId xmlns:a16="http://schemas.microsoft.com/office/drawing/2014/main" id="{486A8671-CADE-4B9E-92C9-DFD2DC36814C}"/>
              </a:ext>
            </a:extLst>
          </p:cNvPr>
          <p:cNvSpPr txBox="1"/>
          <p:nvPr/>
        </p:nvSpPr>
        <p:spPr>
          <a:xfrm>
            <a:off x="1291154" y="5076489"/>
            <a:ext cx="9376844" cy="954107"/>
          </a:xfrm>
          <a:prstGeom prst="rect">
            <a:avLst/>
          </a:prstGeom>
          <a:noFill/>
        </p:spPr>
        <p:txBody>
          <a:bodyPr wrap="square" rtlCol="0">
            <a:spAutoFit/>
          </a:bodyPr>
          <a:lstStyle/>
          <a:p>
            <a:pPr lvl="0"/>
            <a:r>
              <a:rPr lang="en-US" sz="1400" b="1" dirty="0">
                <a:latin typeface="Arial" panose="020B0604020202020204" pitchFamily="34" charset="0"/>
                <a:cs typeface="Arial" panose="020B0604020202020204" pitchFamily="34" charset="0"/>
              </a:rPr>
              <a:t>3) Least Cost Effective –</a:t>
            </a:r>
            <a:r>
              <a:rPr lang="en-US" sz="1400" dirty="0">
                <a:latin typeface="Arial" panose="020B0604020202020204" pitchFamily="34" charset="0"/>
                <a:cs typeface="Arial" panose="020B0604020202020204" pitchFamily="34" charset="0"/>
              </a:rPr>
              <a:t> The alternative may increase collection cost by over 30% and/or may cost more than the current cost of disposal.  The alternative may have long term benefits of reducing waste disposed in landfills and /or keeping long term system cost from increasing over other options.</a:t>
            </a: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alternative may also result in preserving jobs and financial resources spent in the County versus to outside entities</a:t>
            </a:r>
          </a:p>
        </p:txBody>
      </p:sp>
    </p:spTree>
    <p:extLst>
      <p:ext uri="{BB962C8B-B14F-4D97-AF65-F5344CB8AC3E}">
        <p14:creationId xmlns:p14="http://schemas.microsoft.com/office/powerpoint/2010/main" val="758226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5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6" name="Rectangle 5">
            <a:extLst>
              <a:ext uri="{FF2B5EF4-FFF2-40B4-BE49-F238E27FC236}">
                <a16:creationId xmlns:a16="http://schemas.microsoft.com/office/drawing/2014/main" id="{778836C5-3E46-4633-AC50-BCBC745CB577}"/>
              </a:ext>
            </a:extLst>
          </p:cNvPr>
          <p:cNvSpPr/>
          <p:nvPr/>
        </p:nvSpPr>
        <p:spPr>
          <a:xfrm>
            <a:off x="1713978" y="3022149"/>
            <a:ext cx="8764044" cy="1728102"/>
          </a:xfrm>
          <a:prstGeom prst="rect">
            <a:avLst/>
          </a:prstGeom>
        </p:spPr>
        <p:txBody>
          <a:bodyPr wrap="square">
            <a:spAutoFit/>
          </a:bodyPr>
          <a:lstStyle/>
          <a:p>
            <a:pPr lvl="1">
              <a:lnSpc>
                <a:spcPct val="107000"/>
              </a:lnSpc>
              <a:spcAft>
                <a:spcPts val="800"/>
              </a:spcAft>
            </a:pPr>
            <a:r>
              <a:rPr lang="en-US" sz="2800" b="1" u="sng"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5.4 Recommendation</a:t>
            </a:r>
            <a:r>
              <a:rPr lang="en-US" sz="28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a:t>
            </a:r>
            <a:r>
              <a:rPr lang="en-US" sz="2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800"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Establish </a:t>
            </a:r>
            <a:r>
              <a:rPr lang="en-US" sz="2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a capital improvement program for making investments in transfer station modification over the next 10 years.</a:t>
            </a:r>
          </a:p>
          <a:p>
            <a:pPr marL="457200">
              <a:lnSpc>
                <a:spcPct val="107000"/>
              </a:lnSpc>
              <a:spcAft>
                <a:spcPts val="800"/>
              </a:spcAft>
            </a:pPr>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US"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730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6D13A1C3-6A65-4648-BFDE-A23A0236AE44}"/>
              </a:ext>
            </a:extLst>
          </p:cNvPr>
          <p:cNvSpPr>
            <a:spLocks noChangeAspect="1" noChangeArrowheads="1"/>
          </p:cNvSpPr>
          <p:nvPr/>
        </p:nvSpPr>
        <p:spPr bwMode="auto">
          <a:xfrm>
            <a:off x="5943599" y="36756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C791C268-15ED-414A-9006-B46734859FDA}"/>
              </a:ext>
            </a:extLst>
          </p:cNvPr>
          <p:cNvSpPr>
            <a:spLocks noChangeAspect="1" noChangeArrowheads="1"/>
          </p:cNvSpPr>
          <p:nvPr/>
        </p:nvSpPr>
        <p:spPr bwMode="auto">
          <a:xfrm>
            <a:off x="6095999" y="38280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8875500-164B-4397-9129-9C1C53E5D807}"/>
              </a:ext>
            </a:extLst>
          </p:cNvPr>
          <p:cNvSpPr>
            <a:spLocks noChangeAspect="1" noChangeArrowheads="1"/>
          </p:cNvSpPr>
          <p:nvPr/>
        </p:nvSpPr>
        <p:spPr bwMode="auto">
          <a:xfrm>
            <a:off x="6248399" y="39804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itle 4">
            <a:extLst>
              <a:ext uri="{FF2B5EF4-FFF2-40B4-BE49-F238E27FC236}">
                <a16:creationId xmlns:a16="http://schemas.microsoft.com/office/drawing/2014/main" id="{A425B8C1-3913-4B5B-9EBC-60BF2D31F224}"/>
              </a:ext>
            </a:extLst>
          </p:cNvPr>
          <p:cNvSpPr txBox="1">
            <a:spLocks/>
          </p:cNvSpPr>
          <p:nvPr/>
        </p:nvSpPr>
        <p:spPr>
          <a:xfrm>
            <a:off x="1886718" y="491664"/>
            <a:ext cx="8418561" cy="7017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Next Steps</a:t>
            </a:r>
          </a:p>
        </p:txBody>
      </p:sp>
      <p:sp>
        <p:nvSpPr>
          <p:cNvPr id="11" name="Content Placeholder 2">
            <a:extLst>
              <a:ext uri="{FF2B5EF4-FFF2-40B4-BE49-F238E27FC236}">
                <a16:creationId xmlns:a16="http://schemas.microsoft.com/office/drawing/2014/main" id="{29C91B46-674C-46C3-8FF2-207ED24FD6D6}"/>
              </a:ext>
            </a:extLst>
          </p:cNvPr>
          <p:cNvSpPr txBox="1">
            <a:spLocks/>
          </p:cNvSpPr>
          <p:nvPr/>
        </p:nvSpPr>
        <p:spPr>
          <a:xfrm>
            <a:off x="485960" y="2108620"/>
            <a:ext cx="11163495" cy="4763861"/>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71600" indent="-1371600" algn="l">
              <a:lnSpc>
                <a:spcPct val="110000"/>
              </a:lnSpc>
              <a:buFont typeface="+mj-lt"/>
              <a:buAutoNum type="arabicPeriod"/>
            </a:pPr>
            <a:r>
              <a:rPr lang="en-US" sz="9600" b="1" dirty="0">
                <a:solidFill>
                  <a:schemeClr val="accent5">
                    <a:lumMod val="50000"/>
                  </a:schemeClr>
                </a:solidFill>
                <a:latin typeface="Arial" panose="020B0604020202020204" pitchFamily="34" charset="0"/>
                <a:cs typeface="Arial" panose="020B0604020202020204" pitchFamily="34" charset="0"/>
              </a:rPr>
              <a:t>Next SWAC - Aug 28</a:t>
            </a:r>
            <a:r>
              <a:rPr lang="en-US" sz="9600" b="1" baseline="30000" dirty="0">
                <a:solidFill>
                  <a:schemeClr val="accent5">
                    <a:lumMod val="50000"/>
                  </a:schemeClr>
                </a:solidFill>
                <a:latin typeface="Arial" panose="020B0604020202020204" pitchFamily="34" charset="0"/>
                <a:cs typeface="Arial" panose="020B0604020202020204" pitchFamily="34" charset="0"/>
              </a:rPr>
              <a:t>th</a:t>
            </a:r>
            <a:r>
              <a:rPr lang="en-US" sz="9600" b="1" dirty="0">
                <a:solidFill>
                  <a:schemeClr val="accent5">
                    <a:lumMod val="50000"/>
                  </a:schemeClr>
                </a:solidFill>
                <a:latin typeface="Arial" panose="020B0604020202020204" pitchFamily="34" charset="0"/>
                <a:cs typeface="Arial" panose="020B0604020202020204" pitchFamily="34" charset="0"/>
              </a:rPr>
              <a:t>  Chapter 6 Disposal Alternatives (</a:t>
            </a:r>
            <a:r>
              <a:rPr lang="en-US" sz="8000" b="1" dirty="0">
                <a:solidFill>
                  <a:schemeClr val="accent5">
                    <a:lumMod val="50000"/>
                  </a:schemeClr>
                </a:solidFill>
                <a:latin typeface="Arial" panose="020B0604020202020204" pitchFamily="34" charset="0"/>
                <a:cs typeface="Arial" panose="020B0604020202020204" pitchFamily="34" charset="0"/>
              </a:rPr>
              <a:t>1</a:t>
            </a:r>
            <a:r>
              <a:rPr lang="en-US" sz="8000" b="1" baseline="30000" dirty="0">
                <a:solidFill>
                  <a:schemeClr val="accent5">
                    <a:lumMod val="50000"/>
                  </a:schemeClr>
                </a:solidFill>
                <a:latin typeface="Arial" panose="020B0604020202020204" pitchFamily="34" charset="0"/>
                <a:cs typeface="Arial" panose="020B0604020202020204" pitchFamily="34" charset="0"/>
              </a:rPr>
              <a:t>st</a:t>
            </a:r>
            <a:r>
              <a:rPr lang="en-US" sz="8000" b="1" dirty="0">
                <a:solidFill>
                  <a:schemeClr val="accent5">
                    <a:lumMod val="50000"/>
                  </a:schemeClr>
                </a:solidFill>
                <a:latin typeface="Arial" panose="020B0604020202020204" pitchFamily="34" charset="0"/>
                <a:cs typeface="Arial" panose="020B0604020202020204" pitchFamily="34" charset="0"/>
              </a:rPr>
              <a:t> meeting</a:t>
            </a:r>
            <a:r>
              <a:rPr lang="en-US" sz="9600" b="1" dirty="0">
                <a:solidFill>
                  <a:schemeClr val="accent5">
                    <a:lumMod val="50000"/>
                  </a:schemeClr>
                </a:solidFill>
                <a:latin typeface="Arial" panose="020B0604020202020204" pitchFamily="34" charset="0"/>
                <a:cs typeface="Arial" panose="020B0604020202020204" pitchFamily="34" charset="0"/>
              </a:rPr>
              <a:t>) </a:t>
            </a:r>
          </a:p>
          <a:p>
            <a:pPr marL="1371600" indent="-1371600" algn="l">
              <a:buFont typeface="+mj-lt"/>
              <a:buAutoNum type="arabicPeriod"/>
            </a:pPr>
            <a:r>
              <a:rPr lang="en-US" sz="9600" b="1" dirty="0">
                <a:solidFill>
                  <a:schemeClr val="accent5">
                    <a:lumMod val="50000"/>
                  </a:schemeClr>
                </a:solidFill>
                <a:latin typeface="Arial" panose="020B0604020202020204" pitchFamily="34" charset="0"/>
                <a:cs typeface="Arial" panose="020B0604020202020204" pitchFamily="34" charset="0"/>
              </a:rPr>
              <a:t>SWAC Sept - Chapter 6 – 2</a:t>
            </a:r>
            <a:r>
              <a:rPr lang="en-US" sz="9600" b="1" baseline="30000" dirty="0">
                <a:solidFill>
                  <a:schemeClr val="accent5">
                    <a:lumMod val="50000"/>
                  </a:schemeClr>
                </a:solidFill>
                <a:latin typeface="Arial" panose="020B0604020202020204" pitchFamily="34" charset="0"/>
                <a:cs typeface="Arial" panose="020B0604020202020204" pitchFamily="34" charset="0"/>
              </a:rPr>
              <a:t>nd</a:t>
            </a:r>
            <a:r>
              <a:rPr lang="en-US" sz="9600" b="1" dirty="0">
                <a:solidFill>
                  <a:schemeClr val="accent5">
                    <a:lumMod val="50000"/>
                  </a:schemeClr>
                </a:solidFill>
                <a:latin typeface="Arial" panose="020B0604020202020204" pitchFamily="34" charset="0"/>
                <a:cs typeface="Arial" panose="020B0604020202020204" pitchFamily="34" charset="0"/>
              </a:rPr>
              <a:t> Meeting  		</a:t>
            </a:r>
          </a:p>
          <a:p>
            <a:pPr marL="1371600" indent="-1371600" algn="l">
              <a:buFont typeface="+mj-lt"/>
              <a:buAutoNum type="arabicPeriod"/>
            </a:pPr>
            <a:endParaRPr lang="en-US" sz="9600" b="1" dirty="0">
              <a:solidFill>
                <a:schemeClr val="accent5">
                  <a:lumMod val="50000"/>
                </a:schemeClr>
              </a:solidFill>
              <a:latin typeface="Arial" panose="020B0604020202020204" pitchFamily="34" charset="0"/>
              <a:cs typeface="Arial" panose="020B0604020202020204" pitchFamily="34" charset="0"/>
            </a:endParaRPr>
          </a:p>
          <a:p>
            <a:pPr marL="1371600" indent="-1371600" algn="l">
              <a:buFont typeface="+mj-lt"/>
              <a:buAutoNum type="arabicPeriod"/>
            </a:pPr>
            <a:r>
              <a:rPr lang="en-US" sz="9600" b="1" dirty="0">
                <a:solidFill>
                  <a:schemeClr val="accent5">
                    <a:lumMod val="50000"/>
                  </a:schemeClr>
                </a:solidFill>
                <a:latin typeface="Arial" panose="020B0604020202020204" pitchFamily="34" charset="0"/>
                <a:cs typeface="Arial" panose="020B0604020202020204" pitchFamily="34" charset="0"/>
              </a:rPr>
              <a:t>Possible Public Meeting - Alternative Technologies/Disposal Options – Early Oct </a:t>
            </a:r>
          </a:p>
          <a:p>
            <a:pPr marL="1371600" indent="-1371600" algn="l">
              <a:buFont typeface="+mj-lt"/>
              <a:buAutoNum type="arabicPeriod"/>
            </a:pPr>
            <a:endParaRPr lang="en-US" sz="9600" b="1" dirty="0">
              <a:solidFill>
                <a:schemeClr val="accent5">
                  <a:lumMod val="50000"/>
                </a:schemeClr>
              </a:solidFill>
              <a:latin typeface="Arial" panose="020B0604020202020204" pitchFamily="34" charset="0"/>
              <a:cs typeface="Arial" panose="020B0604020202020204" pitchFamily="34" charset="0"/>
            </a:endParaRPr>
          </a:p>
          <a:p>
            <a:pPr marL="1371600" indent="-1371600" algn="l">
              <a:buFont typeface="+mj-lt"/>
              <a:buAutoNum type="arabicPeriod"/>
            </a:pPr>
            <a:r>
              <a:rPr lang="en-US" sz="9600" b="1" dirty="0">
                <a:solidFill>
                  <a:schemeClr val="accent5">
                    <a:lumMod val="50000"/>
                  </a:schemeClr>
                </a:solidFill>
                <a:latin typeface="Arial" panose="020B0604020202020204" pitchFamily="34" charset="0"/>
                <a:cs typeface="Arial" panose="020B0604020202020204" pitchFamily="34" charset="0"/>
              </a:rPr>
              <a:t>SWAC Oct -  Chapter 6 – Recommendations 	</a:t>
            </a:r>
          </a:p>
          <a:p>
            <a:pPr marL="1371600" indent="-1371600" algn="l">
              <a:buFont typeface="+mj-lt"/>
              <a:buAutoNum type="arabicPeriod"/>
            </a:pPr>
            <a:endParaRPr lang="en-US" sz="9600" b="1" dirty="0">
              <a:solidFill>
                <a:schemeClr val="accent5">
                  <a:lumMod val="50000"/>
                </a:schemeClr>
              </a:solidFill>
              <a:latin typeface="Arial" panose="020B0604020202020204" pitchFamily="34" charset="0"/>
              <a:cs typeface="Arial" panose="020B0604020202020204" pitchFamily="34" charset="0"/>
            </a:endParaRPr>
          </a:p>
          <a:p>
            <a:pPr marL="1371600" indent="-1371600" algn="l">
              <a:buFont typeface="+mj-lt"/>
              <a:buAutoNum type="arabicPeriod"/>
            </a:pPr>
            <a:r>
              <a:rPr lang="en-US" sz="9600" b="1" dirty="0">
                <a:solidFill>
                  <a:schemeClr val="accent5">
                    <a:lumMod val="50000"/>
                  </a:schemeClr>
                </a:solidFill>
                <a:latin typeface="Arial" panose="020B0604020202020204" pitchFamily="34" charset="0"/>
                <a:cs typeface="Arial" panose="020B0604020202020204" pitchFamily="34" charset="0"/>
              </a:rPr>
              <a:t>SWAC Nov - Chapter 7 - </a:t>
            </a:r>
            <a:r>
              <a:rPr lang="en-US" sz="9600" b="1" dirty="0" smtClean="0">
                <a:solidFill>
                  <a:schemeClr val="accent5">
                    <a:lumMod val="50000"/>
                  </a:schemeClr>
                </a:solidFill>
                <a:latin typeface="Arial" panose="020B0604020202020204" pitchFamily="34" charset="0"/>
                <a:cs typeface="Arial" panose="020B0604020202020204" pitchFamily="34" charset="0"/>
              </a:rPr>
              <a:t>Administrative/Financial </a:t>
            </a:r>
            <a:endParaRPr lang="en-US" sz="9600" b="1" dirty="0">
              <a:solidFill>
                <a:schemeClr val="accent5">
                  <a:lumMod val="50000"/>
                </a:schemeClr>
              </a:solidFill>
              <a:latin typeface="Arial" panose="020B0604020202020204" pitchFamily="34" charset="0"/>
              <a:cs typeface="Arial" panose="020B0604020202020204" pitchFamily="34" charset="0"/>
            </a:endParaRPr>
          </a:p>
          <a:p>
            <a:pPr algn="l"/>
            <a:r>
              <a:rPr lang="en-US" sz="9600" b="1" dirty="0">
                <a:solidFill>
                  <a:schemeClr val="accent5">
                    <a:lumMod val="50000"/>
                  </a:schemeClr>
                </a:solidFill>
                <a:latin typeface="Arial" panose="020B0604020202020204" pitchFamily="34" charset="0"/>
                <a:cs typeface="Arial" panose="020B0604020202020204" pitchFamily="34" charset="0"/>
              </a:rPr>
              <a:t>			</a:t>
            </a:r>
            <a:r>
              <a:rPr lang="en-US" sz="9000" b="1" dirty="0">
                <a:solidFill>
                  <a:schemeClr val="accent5">
                    <a:lumMod val="50000"/>
                  </a:schemeClr>
                </a:solidFill>
                <a:latin typeface="Arial" panose="020B0604020202020204" pitchFamily="34" charset="0"/>
                <a:cs typeface="Arial" panose="020B0604020202020204" pitchFamily="34" charset="0"/>
              </a:rPr>
              <a:t>Implementation Approach</a:t>
            </a:r>
          </a:p>
          <a:p>
            <a:pPr algn="l"/>
            <a:r>
              <a:rPr lang="en-US" sz="9600" b="1" dirty="0">
                <a:solidFill>
                  <a:schemeClr val="accent5">
                    <a:lumMod val="50000"/>
                  </a:schemeClr>
                </a:solidFill>
                <a:latin typeface="Arial" panose="020B0604020202020204" pitchFamily="34" charset="0"/>
                <a:cs typeface="Arial" panose="020B0604020202020204" pitchFamily="34" charset="0"/>
              </a:rPr>
              <a:t> </a:t>
            </a:r>
          </a:p>
          <a:p>
            <a:r>
              <a:rPr lang="en-US" sz="9600" dirty="0">
                <a:solidFill>
                  <a:schemeClr val="accent5">
                    <a:lumMod val="50000"/>
                  </a:schemeClr>
                </a:solidFill>
                <a:latin typeface="Arial" panose="020B0604020202020204" pitchFamily="34" charset="0"/>
                <a:cs typeface="Arial" panose="020B0604020202020204" pitchFamily="34" charset="0"/>
              </a:rPr>
              <a:t>			</a:t>
            </a:r>
          </a:p>
          <a:p>
            <a:r>
              <a:rPr lang="en-US" sz="96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3123530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81200" y="334899"/>
            <a:ext cx="9143999"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Waste Prevention, Reduction, Reuse &amp; Recycling Needs &amp; Alternatives Table - Ch. 3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graphicFrame>
        <p:nvGraphicFramePr>
          <p:cNvPr id="6" name="Table 5">
            <a:extLst>
              <a:ext uri="{FF2B5EF4-FFF2-40B4-BE49-F238E27FC236}">
                <a16:creationId xmlns:a16="http://schemas.microsoft.com/office/drawing/2014/main" id="{C68763CC-CE76-4874-A483-AA9374B9F168}"/>
              </a:ext>
            </a:extLst>
          </p:cNvPr>
          <p:cNvGraphicFramePr>
            <a:graphicFrameLocks noGrp="1"/>
          </p:cNvGraphicFramePr>
          <p:nvPr>
            <p:extLst>
              <p:ext uri="{D42A27DB-BD31-4B8C-83A1-F6EECF244321}">
                <p14:modId xmlns:p14="http://schemas.microsoft.com/office/powerpoint/2010/main" val="734721513"/>
              </p:ext>
            </p:extLst>
          </p:nvPr>
        </p:nvGraphicFramePr>
        <p:xfrm>
          <a:off x="500407" y="1714492"/>
          <a:ext cx="11161324" cy="5143508"/>
        </p:xfrm>
        <a:graphic>
          <a:graphicData uri="http://schemas.openxmlformats.org/drawingml/2006/table">
            <a:tbl>
              <a:tblPr firstRow="1" bandRow="1">
                <a:tableStyleId>{5940675A-B579-460E-94D1-54222C63F5DA}</a:tableStyleId>
              </a:tblPr>
              <a:tblGrid>
                <a:gridCol w="1711486">
                  <a:extLst>
                    <a:ext uri="{9D8B030D-6E8A-4147-A177-3AD203B41FA5}">
                      <a16:colId xmlns:a16="http://schemas.microsoft.com/office/drawing/2014/main" val="2064964082"/>
                    </a:ext>
                  </a:extLst>
                </a:gridCol>
                <a:gridCol w="1133608">
                  <a:extLst>
                    <a:ext uri="{9D8B030D-6E8A-4147-A177-3AD203B41FA5}">
                      <a16:colId xmlns:a16="http://schemas.microsoft.com/office/drawing/2014/main" val="4244305295"/>
                    </a:ext>
                  </a:extLst>
                </a:gridCol>
                <a:gridCol w="1161813">
                  <a:extLst>
                    <a:ext uri="{9D8B030D-6E8A-4147-A177-3AD203B41FA5}">
                      <a16:colId xmlns:a16="http://schemas.microsoft.com/office/drawing/2014/main" val="2417487631"/>
                    </a:ext>
                  </a:extLst>
                </a:gridCol>
                <a:gridCol w="1011901">
                  <a:extLst>
                    <a:ext uri="{9D8B030D-6E8A-4147-A177-3AD203B41FA5}">
                      <a16:colId xmlns:a16="http://schemas.microsoft.com/office/drawing/2014/main" val="3348054177"/>
                    </a:ext>
                  </a:extLst>
                </a:gridCol>
                <a:gridCol w="1399172">
                  <a:extLst>
                    <a:ext uri="{9D8B030D-6E8A-4147-A177-3AD203B41FA5}">
                      <a16:colId xmlns:a16="http://schemas.microsoft.com/office/drawing/2014/main" val="686850997"/>
                    </a:ext>
                  </a:extLst>
                </a:gridCol>
                <a:gridCol w="1022903">
                  <a:extLst>
                    <a:ext uri="{9D8B030D-6E8A-4147-A177-3AD203B41FA5}">
                      <a16:colId xmlns:a16="http://schemas.microsoft.com/office/drawing/2014/main" val="298498795"/>
                    </a:ext>
                  </a:extLst>
                </a:gridCol>
                <a:gridCol w="1240147">
                  <a:extLst>
                    <a:ext uri="{9D8B030D-6E8A-4147-A177-3AD203B41FA5}">
                      <a16:colId xmlns:a16="http://schemas.microsoft.com/office/drawing/2014/main" val="1015432997"/>
                    </a:ext>
                  </a:extLst>
                </a:gridCol>
                <a:gridCol w="1240147">
                  <a:extLst>
                    <a:ext uri="{9D8B030D-6E8A-4147-A177-3AD203B41FA5}">
                      <a16:colId xmlns:a16="http://schemas.microsoft.com/office/drawing/2014/main" val="3313446165"/>
                    </a:ext>
                  </a:extLst>
                </a:gridCol>
                <a:gridCol w="1240147">
                  <a:extLst>
                    <a:ext uri="{9D8B030D-6E8A-4147-A177-3AD203B41FA5}">
                      <a16:colId xmlns:a16="http://schemas.microsoft.com/office/drawing/2014/main" val="2516494037"/>
                    </a:ext>
                  </a:extLst>
                </a:gridCol>
              </a:tblGrid>
              <a:tr h="277753">
                <a:tc gridSpan="3">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gridSpan="6">
                  <a:txBody>
                    <a:bodyPr/>
                    <a:lstStyle/>
                    <a:p>
                      <a:pPr marL="0" marR="36830" indent="0" algn="ctr">
                        <a:lnSpc>
                          <a:spcPct val="100000"/>
                        </a:lnSpc>
                        <a:spcBef>
                          <a:spcPts val="0"/>
                        </a:spcBef>
                        <a:spcAft>
                          <a:spcPts val="725"/>
                        </a:spcAft>
                      </a:pPr>
                      <a:r>
                        <a:rPr lang="en-US" sz="1400" b="1" dirty="0">
                          <a:solidFill>
                            <a:srgbClr val="000000"/>
                          </a:solidFill>
                          <a:effectLst/>
                          <a:latin typeface="Arial" panose="020B0604020202020204" pitchFamily="34" charset="0"/>
                          <a:ea typeface="Verdana" panose="020B0604030504040204" pitchFamily="34" charset="0"/>
                          <a:cs typeface="Arial" panose="020B0604020202020204" pitchFamily="34" charset="0"/>
                        </a:rPr>
                        <a:t>Analysis*</a:t>
                      </a: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val="901636681"/>
                  </a:ext>
                </a:extLst>
              </a:tr>
              <a:tr h="751758">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Need/Alternative Identified</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Key Point</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 Program/New Program</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Consistent With Hierarchy </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Reduces Long-term Generation </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Highest and Best Use</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Cost Effective and Stabilizes Rates Long-term </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Flexibility</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Examples </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val="2493208062"/>
                  </a:ext>
                </a:extLst>
              </a:tr>
              <a:tr h="981842">
                <a:tc>
                  <a:txBody>
                    <a:bodyPr/>
                    <a:lstStyle/>
                    <a:p>
                      <a:pPr marL="0" marR="0" indent="0" algn="l">
                        <a:lnSpc>
                          <a:spcPct val="106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Standardize Waste Prevention, Reduction, Reuse and Recycling Messaging/Communications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l">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Budget $3.00/HH/year </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Expansion/New</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Contributes to effective communication</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Current programs work- more resources needed </a:t>
                      </a:r>
                      <a:r>
                        <a:rPr lang="en-US" sz="11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1</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Programs are adaptable</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Marion County</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065063817"/>
                  </a:ext>
                </a:extLst>
              </a:tr>
              <a:tr h="751758">
                <a:tc>
                  <a:txBody>
                    <a:bodyPr/>
                    <a:lstStyle/>
                    <a:p>
                      <a:pPr marL="0" marR="0" indent="0" algn="l">
                        <a:lnSpc>
                          <a:spcPct val="106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Reduce Waste Generation</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l">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Consider options most desirable to goals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Expansion/New</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Not effective without enforcement </a:t>
                      </a:r>
                      <a:r>
                        <a:rPr lang="en-US" sz="11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1</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Varies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California</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3592029034"/>
                  </a:ext>
                </a:extLst>
              </a:tr>
              <a:tr h="604611">
                <a:tc>
                  <a:txBody>
                    <a:bodyPr/>
                    <a:lstStyle/>
                    <a:p>
                      <a:pPr marL="0" marR="0" indent="0" algn="l">
                        <a:lnSpc>
                          <a:spcPct val="106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Material bans (plastic bags; yard waste/food waste)</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l">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Political desire must be there</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Difficult to measure impact </a:t>
                      </a:r>
                      <a:r>
                        <a:rPr lang="en-US" sz="11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1</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Seattle</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Massachusetts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619881753"/>
                  </a:ext>
                </a:extLst>
              </a:tr>
              <a:tr h="589609">
                <a:tc>
                  <a:txBody>
                    <a:bodyPr/>
                    <a:lstStyle/>
                    <a:p>
                      <a:pPr marL="0" marR="0" indent="0" algn="l">
                        <a:lnSpc>
                          <a:spcPct val="106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Grasscycling/backyard composting</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l">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Good communication point</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Requires ongoing training program </a:t>
                      </a:r>
                      <a:r>
                        <a:rPr lang="en-US" sz="11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1</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Portland Metro</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625358393"/>
                  </a:ext>
                </a:extLst>
              </a:tr>
              <a:tr h="602711">
                <a:tc>
                  <a:txBody>
                    <a:bodyPr/>
                    <a:lstStyle/>
                    <a:p>
                      <a:pPr marL="0" marR="0" indent="0" algn="l">
                        <a:lnSpc>
                          <a:spcPct val="106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Residential messaging for opt-out programs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l">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Residents appreciate</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Small impact </a:t>
                      </a:r>
                      <a:r>
                        <a:rPr lang="en-US" sz="11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1</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Montgomery County, MD</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778677559"/>
                  </a:ext>
                </a:extLst>
              </a:tr>
              <a:tr h="583466">
                <a:tc>
                  <a:txBody>
                    <a:bodyPr/>
                    <a:lstStyle/>
                    <a:p>
                      <a:pPr marL="0" marR="0" indent="0" algn="l">
                        <a:lnSpc>
                          <a:spcPct val="106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Food waste apps to increase diversion of usable food</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l">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Great for residents and businesses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Effective </a:t>
                      </a:r>
                      <a:r>
                        <a:rPr lang="en-US" sz="11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1</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rPr>
                        <a:t>New England</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3376098793"/>
                  </a:ext>
                </a:extLst>
              </a:tr>
            </a:tbl>
          </a:graphicData>
        </a:graphic>
      </p:graphicFrame>
    </p:spTree>
    <p:extLst>
      <p:ext uri="{BB962C8B-B14F-4D97-AF65-F5344CB8AC3E}">
        <p14:creationId xmlns:p14="http://schemas.microsoft.com/office/powerpoint/2010/main" val="9176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81200" y="334899"/>
            <a:ext cx="9143999"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Waste Prevention, Reduction, Reuse &amp; Recycling Needs &amp; Alternatives Table - Ch. 3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graphicFrame>
        <p:nvGraphicFramePr>
          <p:cNvPr id="12" name="Table 11">
            <a:extLst>
              <a:ext uri="{FF2B5EF4-FFF2-40B4-BE49-F238E27FC236}">
                <a16:creationId xmlns:a16="http://schemas.microsoft.com/office/drawing/2014/main" id="{67A1DD0C-8CCE-4924-8D86-DA76F66CA5DA}"/>
              </a:ext>
            </a:extLst>
          </p:cNvPr>
          <p:cNvGraphicFramePr>
            <a:graphicFrameLocks noGrp="1"/>
          </p:cNvGraphicFramePr>
          <p:nvPr>
            <p:extLst>
              <p:ext uri="{D42A27DB-BD31-4B8C-83A1-F6EECF244321}">
                <p14:modId xmlns:p14="http://schemas.microsoft.com/office/powerpoint/2010/main" val="2371609181"/>
              </p:ext>
            </p:extLst>
          </p:nvPr>
        </p:nvGraphicFramePr>
        <p:xfrm>
          <a:off x="290187" y="1541313"/>
          <a:ext cx="11611626" cy="5295481"/>
        </p:xfrm>
        <a:graphic>
          <a:graphicData uri="http://schemas.openxmlformats.org/drawingml/2006/table">
            <a:tbl>
              <a:tblPr firstRow="1" bandRow="1">
                <a:tableStyleId>{5940675A-B579-460E-94D1-54222C63F5DA}</a:tableStyleId>
              </a:tblPr>
              <a:tblGrid>
                <a:gridCol w="1778144">
                  <a:extLst>
                    <a:ext uri="{9D8B030D-6E8A-4147-A177-3AD203B41FA5}">
                      <a16:colId xmlns:a16="http://schemas.microsoft.com/office/drawing/2014/main" val="2064964082"/>
                    </a:ext>
                  </a:extLst>
                </a:gridCol>
                <a:gridCol w="1469827">
                  <a:extLst>
                    <a:ext uri="{9D8B030D-6E8A-4147-A177-3AD203B41FA5}">
                      <a16:colId xmlns:a16="http://schemas.microsoft.com/office/drawing/2014/main" val="4244305295"/>
                    </a:ext>
                  </a:extLst>
                </a:gridCol>
                <a:gridCol w="1234979">
                  <a:extLst>
                    <a:ext uri="{9D8B030D-6E8A-4147-A177-3AD203B41FA5}">
                      <a16:colId xmlns:a16="http://schemas.microsoft.com/office/drawing/2014/main" val="2417487631"/>
                    </a:ext>
                  </a:extLst>
                </a:gridCol>
                <a:gridCol w="1026982">
                  <a:extLst>
                    <a:ext uri="{9D8B030D-6E8A-4147-A177-3AD203B41FA5}">
                      <a16:colId xmlns:a16="http://schemas.microsoft.com/office/drawing/2014/main" val="3348054177"/>
                    </a:ext>
                  </a:extLst>
                </a:gridCol>
                <a:gridCol w="1403976">
                  <a:extLst>
                    <a:ext uri="{9D8B030D-6E8A-4147-A177-3AD203B41FA5}">
                      <a16:colId xmlns:a16="http://schemas.microsoft.com/office/drawing/2014/main" val="686850997"/>
                    </a:ext>
                  </a:extLst>
                </a:gridCol>
                <a:gridCol w="1104981">
                  <a:extLst>
                    <a:ext uri="{9D8B030D-6E8A-4147-A177-3AD203B41FA5}">
                      <a16:colId xmlns:a16="http://schemas.microsoft.com/office/drawing/2014/main" val="298498795"/>
                    </a:ext>
                  </a:extLst>
                </a:gridCol>
                <a:gridCol w="1533975">
                  <a:extLst>
                    <a:ext uri="{9D8B030D-6E8A-4147-A177-3AD203B41FA5}">
                      <a16:colId xmlns:a16="http://schemas.microsoft.com/office/drawing/2014/main" val="1015432997"/>
                    </a:ext>
                  </a:extLst>
                </a:gridCol>
                <a:gridCol w="870984">
                  <a:extLst>
                    <a:ext uri="{9D8B030D-6E8A-4147-A177-3AD203B41FA5}">
                      <a16:colId xmlns:a16="http://schemas.microsoft.com/office/drawing/2014/main" val="3313446165"/>
                    </a:ext>
                  </a:extLst>
                </a:gridCol>
                <a:gridCol w="1187778">
                  <a:extLst>
                    <a:ext uri="{9D8B030D-6E8A-4147-A177-3AD203B41FA5}">
                      <a16:colId xmlns:a16="http://schemas.microsoft.com/office/drawing/2014/main" val="2516494037"/>
                    </a:ext>
                  </a:extLst>
                </a:gridCol>
              </a:tblGrid>
              <a:tr h="260479">
                <a:tc gridSpan="3">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gridSpan="6">
                  <a:txBody>
                    <a:bodyPr/>
                    <a:lstStyle/>
                    <a:p>
                      <a:pPr marL="0" marR="36830" indent="0" algn="ctr">
                        <a:lnSpc>
                          <a:spcPct val="100000"/>
                        </a:lnSpc>
                        <a:spcBef>
                          <a:spcPts val="0"/>
                        </a:spcBef>
                        <a:spcAft>
                          <a:spcPts val="725"/>
                        </a:spcAft>
                      </a:pPr>
                      <a:r>
                        <a:rPr lang="en-US" sz="1400" b="1" dirty="0">
                          <a:solidFill>
                            <a:srgbClr val="000000"/>
                          </a:solidFill>
                          <a:effectLst/>
                          <a:latin typeface="Arial" panose="020B0604020202020204" pitchFamily="34" charset="0"/>
                          <a:ea typeface="Verdana" panose="020B0604030504040204" pitchFamily="34" charset="0"/>
                          <a:cs typeface="Arial" panose="020B0604020202020204" pitchFamily="34" charset="0"/>
                        </a:rPr>
                        <a:t>Analysis*</a:t>
                      </a: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val="901636681"/>
                  </a:ext>
                </a:extLst>
              </a:tr>
              <a:tr h="613173">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Need/Alternative Identified</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Key Point</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 Program/New Program</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Consistent With Hierarchy </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Reduces Long-term Generation </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Highest and Best Use</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Cost Effective and Stabilizes Rates Long-term </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Flexibility</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Examples </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val="2493208062"/>
                  </a:ext>
                </a:extLst>
              </a:tr>
              <a:tr h="859122">
                <a:tc>
                  <a:txBody>
                    <a:bodyPr/>
                    <a:lstStyle/>
                    <a:p>
                      <a:pPr marL="0" marR="0" indent="0" algn="l">
                        <a:lnSpc>
                          <a:spcPct val="106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Stimulate reuse</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l">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Build from thrift stores and donation centers (i.e. Goodwill) </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Extends useful life of products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Saves system cost </a:t>
                      </a:r>
                      <a:r>
                        <a:rPr lang="en-US" sz="11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1</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Fauquier County, VA</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065063817"/>
                  </a:ext>
                </a:extLst>
              </a:tr>
              <a:tr h="607247">
                <a:tc>
                  <a:txBody>
                    <a:bodyPr/>
                    <a:lstStyle/>
                    <a:p>
                      <a:pPr marL="0" marR="0" indent="0" algn="l">
                        <a:lnSpc>
                          <a:spcPct val="106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Outreach and events diversion</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l">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event and venue diversion</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Expansion/New</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Requires resources </a:t>
                      </a:r>
                      <a:r>
                        <a:rPr lang="en-US" sz="11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1</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Kent County, MI</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3592029034"/>
                  </a:ext>
                </a:extLst>
              </a:tr>
              <a:tr h="592872">
                <a:tc>
                  <a:txBody>
                    <a:bodyPr/>
                    <a:lstStyle/>
                    <a:p>
                      <a:pPr marL="0" marR="0" indent="0" algn="l">
                        <a:lnSpc>
                          <a:spcPct val="106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Continue Waste Reduction/Recycling Grants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l">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Allow for individual and group projects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North Carolina</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Oakland, CA</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619881753"/>
                  </a:ext>
                </a:extLst>
              </a:tr>
              <a:tr h="763876">
                <a:tc>
                  <a:txBody>
                    <a:bodyPr/>
                    <a:lstStyle/>
                    <a:p>
                      <a:pPr marL="0" marR="0" indent="0" algn="l">
                        <a:lnSpc>
                          <a:spcPct val="106000"/>
                        </a:lnSpc>
                        <a:spcBef>
                          <a:spcPts val="0"/>
                        </a:spcBef>
                        <a:spcAft>
                          <a:spcPts val="0"/>
                        </a:spcAft>
                      </a:pPr>
                      <a:r>
                        <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rPr>
                        <a:t>Promote Increased Diversion from the Waste Stream</a:t>
                      </a:r>
                    </a:p>
                  </a:txBody>
                  <a:tcPr marL="68580" marR="68580" marT="0" marB="0" anchor="ctr">
                    <a:solidFill>
                      <a:schemeClr val="accent6">
                        <a:lumMod val="20000"/>
                        <a:lumOff val="80000"/>
                      </a:schemeClr>
                    </a:solidFill>
                  </a:tcPr>
                </a:tc>
                <a:tc>
                  <a:txBody>
                    <a:bodyPr/>
                    <a:lstStyle/>
                    <a:p>
                      <a:pPr marL="0" marR="36830" indent="0" algn="l">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Increase awareness of collection points; utilize Waste Wizard or other application</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 </a:t>
                      </a:r>
                      <a:r>
                        <a:rPr lang="en-US" sz="11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1</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36830" indent="0" algn="ctr">
                        <a:lnSpc>
                          <a:spcPct val="100000"/>
                        </a:lnSpc>
                        <a:spcBef>
                          <a:spcPts val="0"/>
                        </a:spcBef>
                        <a:spcAft>
                          <a:spcPts val="725"/>
                        </a:spcAft>
                      </a:pP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Tampa and Hillsborough County, FL</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3319122751"/>
                  </a:ext>
                </a:extLst>
              </a:tr>
              <a:tr h="592872">
                <a:tc>
                  <a:txBody>
                    <a:bodyPr/>
                    <a:lstStyle/>
                    <a:p>
                      <a:pPr marL="0" marR="0" indent="0" algn="l">
                        <a:lnSpc>
                          <a:spcPct val="106000"/>
                        </a:lnSpc>
                        <a:spcBef>
                          <a:spcPts val="0"/>
                        </a:spcBef>
                        <a:spcAft>
                          <a:spcPts val="0"/>
                        </a:spcAft>
                      </a:pPr>
                      <a:r>
                        <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rPr>
                        <a:t>Encourage hotels and tourist centers to focus on WR/R </a:t>
                      </a:r>
                    </a:p>
                  </a:txBody>
                  <a:tcPr marL="68580" marR="68580" marT="0" marB="0" anchor="ctr">
                    <a:solidFill>
                      <a:schemeClr val="accent6">
                        <a:lumMod val="60000"/>
                        <a:lumOff val="40000"/>
                      </a:schemeClr>
                    </a:solidFill>
                  </a:tcPr>
                </a:tc>
                <a:tc>
                  <a:txBody>
                    <a:bodyPr/>
                    <a:lstStyle/>
                    <a:p>
                      <a:pPr marL="0" marR="36830" indent="0" algn="l">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Ties into commercial/multifamily program</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 </a:t>
                      </a:r>
                      <a:r>
                        <a:rPr lang="en-US" sz="11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1</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Vail, CO</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rPr>
                        <a:t>Whistler, BC</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0"/>
                        </a:rPr>
                        <a:t>Park City, UT</a:t>
                      </a: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1"/>
                        </a:rPr>
                        <a:t>Big Sky, MT</a:t>
                      </a: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2325768127"/>
                  </a:ext>
                </a:extLst>
              </a:tr>
              <a:tr h="967696">
                <a:tc>
                  <a:txBody>
                    <a:bodyPr/>
                    <a:lstStyle/>
                    <a:p>
                      <a:pPr marL="0" marR="0" indent="0" algn="l">
                        <a:lnSpc>
                          <a:spcPct val="106000"/>
                        </a:lnSpc>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Expand Commercial/Multifamily Recycling and Food Waste Recovery</a:t>
                      </a:r>
                      <a:endParaRPr lang="en-US" sz="11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l">
                        <a:lnSpc>
                          <a:spcPct val="100000"/>
                        </a:lnSpc>
                        <a:spcBef>
                          <a:spcPts val="0"/>
                        </a:spcBef>
                        <a:spcAft>
                          <a:spcPts val="725"/>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Large opportunity for diversion; add staff, increase partner funding allocation, &amp; explore University partnership</a:t>
                      </a:r>
                      <a:endParaRPr lang="en-US" sz="11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Expansion/New</a:t>
                      </a:r>
                      <a:endParaRPr lang="en-US" sz="11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Requires persistent promotion/education rate incentive  </a:t>
                      </a:r>
                      <a:r>
                        <a:rPr lang="en-US" sz="1100" dirty="0">
                          <a:solidFill>
                            <a:schemeClr val="tx1"/>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2</a:t>
                      </a:r>
                      <a:endParaRPr lang="en-US" sz="11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75000"/>
                      </a:schemeClr>
                    </a:solidFill>
                  </a:tcPr>
                </a:tc>
                <a:tc>
                  <a:txBody>
                    <a:bodyPr/>
                    <a:lstStyle/>
                    <a:p>
                      <a:pPr marL="0" marR="36830" indent="0" algn="ctr">
                        <a:lnSpc>
                          <a:spcPct val="100000"/>
                        </a:lnSpc>
                        <a:spcBef>
                          <a:spcPts val="0"/>
                        </a:spcBef>
                        <a:spcAft>
                          <a:spcPts val="725"/>
                        </a:spcAft>
                      </a:pPr>
                      <a:r>
                        <a:rPr lang="en-US" sz="1100"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2"/>
                        </a:rPr>
                        <a:t>Seattle</a:t>
                      </a:r>
                      <a:r>
                        <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100"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3"/>
                        </a:rPr>
                        <a:t>Portland Metro</a:t>
                      </a:r>
                      <a:endParaRPr lang="en-US" sz="11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75000"/>
                      </a:schemeClr>
                    </a:solidFill>
                  </a:tcPr>
                </a:tc>
                <a:extLst>
                  <a:ext uri="{0D108BD9-81ED-4DB2-BD59-A6C34878D82A}">
                    <a16:rowId xmlns:a16="http://schemas.microsoft.com/office/drawing/2014/main" val="3376098793"/>
                  </a:ext>
                </a:extLst>
              </a:tr>
            </a:tbl>
          </a:graphicData>
        </a:graphic>
      </p:graphicFrame>
    </p:spTree>
    <p:extLst>
      <p:ext uri="{BB962C8B-B14F-4D97-AF65-F5344CB8AC3E}">
        <p14:creationId xmlns:p14="http://schemas.microsoft.com/office/powerpoint/2010/main" val="52517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81200" y="334899"/>
            <a:ext cx="9143999"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Waste Prevention, Reduction, Reuse &amp; Recycling Needs &amp; Alternatives Table - Ch. 3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graphicFrame>
        <p:nvGraphicFramePr>
          <p:cNvPr id="13" name="Table 12">
            <a:extLst>
              <a:ext uri="{FF2B5EF4-FFF2-40B4-BE49-F238E27FC236}">
                <a16:creationId xmlns:a16="http://schemas.microsoft.com/office/drawing/2014/main" id="{867B8F6E-669E-415A-BCA3-35C0ECBBDC65}"/>
              </a:ext>
            </a:extLst>
          </p:cNvPr>
          <p:cNvGraphicFramePr>
            <a:graphicFrameLocks noGrp="1"/>
          </p:cNvGraphicFramePr>
          <p:nvPr>
            <p:extLst>
              <p:ext uri="{D42A27DB-BD31-4B8C-83A1-F6EECF244321}">
                <p14:modId xmlns:p14="http://schemas.microsoft.com/office/powerpoint/2010/main" val="2283355753"/>
              </p:ext>
            </p:extLst>
          </p:nvPr>
        </p:nvGraphicFramePr>
        <p:xfrm>
          <a:off x="290187" y="2032075"/>
          <a:ext cx="11611626" cy="2647174"/>
        </p:xfrm>
        <a:graphic>
          <a:graphicData uri="http://schemas.openxmlformats.org/drawingml/2006/table">
            <a:tbl>
              <a:tblPr firstRow="1" bandRow="1">
                <a:tableStyleId>{5940675A-B579-460E-94D1-54222C63F5DA}</a:tableStyleId>
              </a:tblPr>
              <a:tblGrid>
                <a:gridCol w="1778144">
                  <a:extLst>
                    <a:ext uri="{9D8B030D-6E8A-4147-A177-3AD203B41FA5}">
                      <a16:colId xmlns:a16="http://schemas.microsoft.com/office/drawing/2014/main" val="2064964082"/>
                    </a:ext>
                  </a:extLst>
                </a:gridCol>
                <a:gridCol w="1469827">
                  <a:extLst>
                    <a:ext uri="{9D8B030D-6E8A-4147-A177-3AD203B41FA5}">
                      <a16:colId xmlns:a16="http://schemas.microsoft.com/office/drawing/2014/main" val="4244305295"/>
                    </a:ext>
                  </a:extLst>
                </a:gridCol>
                <a:gridCol w="1234979">
                  <a:extLst>
                    <a:ext uri="{9D8B030D-6E8A-4147-A177-3AD203B41FA5}">
                      <a16:colId xmlns:a16="http://schemas.microsoft.com/office/drawing/2014/main" val="2417487631"/>
                    </a:ext>
                  </a:extLst>
                </a:gridCol>
                <a:gridCol w="1026982">
                  <a:extLst>
                    <a:ext uri="{9D8B030D-6E8A-4147-A177-3AD203B41FA5}">
                      <a16:colId xmlns:a16="http://schemas.microsoft.com/office/drawing/2014/main" val="3348054177"/>
                    </a:ext>
                  </a:extLst>
                </a:gridCol>
                <a:gridCol w="1403976">
                  <a:extLst>
                    <a:ext uri="{9D8B030D-6E8A-4147-A177-3AD203B41FA5}">
                      <a16:colId xmlns:a16="http://schemas.microsoft.com/office/drawing/2014/main" val="686850997"/>
                    </a:ext>
                  </a:extLst>
                </a:gridCol>
                <a:gridCol w="1104981">
                  <a:extLst>
                    <a:ext uri="{9D8B030D-6E8A-4147-A177-3AD203B41FA5}">
                      <a16:colId xmlns:a16="http://schemas.microsoft.com/office/drawing/2014/main" val="298498795"/>
                    </a:ext>
                  </a:extLst>
                </a:gridCol>
                <a:gridCol w="1533975">
                  <a:extLst>
                    <a:ext uri="{9D8B030D-6E8A-4147-A177-3AD203B41FA5}">
                      <a16:colId xmlns:a16="http://schemas.microsoft.com/office/drawing/2014/main" val="1015432997"/>
                    </a:ext>
                  </a:extLst>
                </a:gridCol>
                <a:gridCol w="870984">
                  <a:extLst>
                    <a:ext uri="{9D8B030D-6E8A-4147-A177-3AD203B41FA5}">
                      <a16:colId xmlns:a16="http://schemas.microsoft.com/office/drawing/2014/main" val="3313446165"/>
                    </a:ext>
                  </a:extLst>
                </a:gridCol>
                <a:gridCol w="1187778">
                  <a:extLst>
                    <a:ext uri="{9D8B030D-6E8A-4147-A177-3AD203B41FA5}">
                      <a16:colId xmlns:a16="http://schemas.microsoft.com/office/drawing/2014/main" val="2516494037"/>
                    </a:ext>
                  </a:extLst>
                </a:gridCol>
              </a:tblGrid>
              <a:tr h="260479">
                <a:tc gridSpan="3">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gridSpan="6">
                  <a:txBody>
                    <a:bodyPr/>
                    <a:lstStyle/>
                    <a:p>
                      <a:pPr marL="0" marR="36830" indent="0" algn="ctr">
                        <a:lnSpc>
                          <a:spcPct val="100000"/>
                        </a:lnSpc>
                        <a:spcBef>
                          <a:spcPts val="0"/>
                        </a:spcBef>
                        <a:spcAft>
                          <a:spcPts val="725"/>
                        </a:spcAft>
                      </a:pPr>
                      <a:r>
                        <a:rPr lang="en-US" sz="1400" b="1" dirty="0">
                          <a:solidFill>
                            <a:srgbClr val="000000"/>
                          </a:solidFill>
                          <a:effectLst/>
                          <a:latin typeface="Arial" panose="020B0604020202020204" pitchFamily="34" charset="0"/>
                          <a:ea typeface="Verdana" panose="020B0604030504040204" pitchFamily="34" charset="0"/>
                          <a:cs typeface="Arial" panose="020B0604020202020204" pitchFamily="34" charset="0"/>
                        </a:rPr>
                        <a:t>Analysis*</a:t>
                      </a: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hMerge="1">
                  <a:txBody>
                    <a:bodyPr/>
                    <a:lstStyle/>
                    <a:p>
                      <a:pPr marL="0" marR="36830" indent="0" algn="ctr">
                        <a:lnSpc>
                          <a:spcPct val="100000"/>
                        </a:lnSpc>
                        <a:spcBef>
                          <a:spcPts val="0"/>
                        </a:spcBef>
                        <a:spcAft>
                          <a:spcPts val="725"/>
                        </a:spcAft>
                      </a:pPr>
                      <a:endParaRPr lang="en-US" sz="11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val="901636681"/>
                  </a:ext>
                </a:extLst>
              </a:tr>
              <a:tr h="613173">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Need/Alternative Identified</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Key Point</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 Program/New Program</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Consistent With Hierarchy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Reduces Long-term Generation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Highest and Best Use</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Cost Effective and Stabilizes Rates Long-term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Flexibility</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bg1"/>
                    </a:solidFill>
                  </a:tcPr>
                </a:tc>
                <a:tc>
                  <a:txBody>
                    <a:bodyPr/>
                    <a:lstStyle/>
                    <a:p>
                      <a:pPr marL="0" marR="36830" indent="0" algn="ctr">
                        <a:lnSpc>
                          <a:spcPct val="100000"/>
                        </a:lnSpc>
                        <a:spcBef>
                          <a:spcPts val="0"/>
                        </a:spcBef>
                        <a:spcAft>
                          <a:spcPts val="725"/>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Examples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bg1"/>
                    </a:solidFill>
                  </a:tcPr>
                </a:tc>
                <a:extLst>
                  <a:ext uri="{0D108BD9-81ED-4DB2-BD59-A6C34878D82A}">
                    <a16:rowId xmlns:a16="http://schemas.microsoft.com/office/drawing/2014/main" val="2493208062"/>
                  </a:ext>
                </a:extLst>
              </a:tr>
              <a:tr h="859122">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Residential Yard Waste/Food Waste</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Make service consistent across County</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Expansion</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Increase subscribers to pay, reduces waste transport distance </a:t>
                      </a:r>
                      <a:r>
                        <a:rPr lang="en-US" sz="12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2</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u="sng" dirty="0">
                          <a:solidFill>
                            <a:srgbClr val="FFFFFF"/>
                          </a:solidFill>
                          <a:effectLst/>
                          <a:latin typeface="Arial" panose="020B0604020202020204" pitchFamily="34" charset="0"/>
                          <a:ea typeface="Calibri" panose="020F0502020204030204" pitchFamily="34" charset="0"/>
                          <a:cs typeface="Arial" panose="020B0604020202020204" pitchFamily="34" charset="0"/>
                          <a:hlinkClick r:id="rId3"/>
                        </a:rPr>
                        <a:t>Minneapolis, MN</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1065063817"/>
                  </a:ext>
                </a:extLst>
              </a:tr>
              <a:tr h="607247">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Commercial/Demolition (C/D) program development</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l">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Estimated 30% of Knott Landfill is C/D but no outreach program in place</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 </a:t>
                      </a:r>
                      <a:r>
                        <a:rPr lang="en-US" sz="1200" dirty="0">
                          <a:solidFill>
                            <a:srgbClr val="000000"/>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2</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 </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36830" indent="0" algn="ctr">
                        <a:lnSpc>
                          <a:spcPct val="100000"/>
                        </a:lnSpc>
                        <a:spcBef>
                          <a:spcPts val="0"/>
                        </a:spcBef>
                        <a:spcAft>
                          <a:spcPts val="725"/>
                        </a:spcAft>
                      </a:pPr>
                      <a:r>
                        <a:rPr lang="en-US" sz="1200" u="sng" dirty="0">
                          <a:solidFill>
                            <a:srgbClr val="FFFFFF"/>
                          </a:solidFill>
                          <a:effectLst/>
                          <a:latin typeface="Arial" panose="020B0604020202020204" pitchFamily="34" charset="0"/>
                          <a:ea typeface="Calibri" panose="020F0502020204030204" pitchFamily="34" charset="0"/>
                          <a:cs typeface="Arial" panose="020B0604020202020204" pitchFamily="34" charset="0"/>
                          <a:hlinkClick r:id="rId4"/>
                        </a:rPr>
                        <a:t>Virginia</a:t>
                      </a:r>
                      <a:endParaRPr lang="en-US"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3592029034"/>
                  </a:ext>
                </a:extLst>
              </a:tr>
            </a:tbl>
          </a:graphicData>
        </a:graphic>
      </p:graphicFrame>
    </p:spTree>
    <p:extLst>
      <p:ext uri="{BB962C8B-B14F-4D97-AF65-F5344CB8AC3E}">
        <p14:creationId xmlns:p14="http://schemas.microsoft.com/office/powerpoint/2010/main" val="59936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3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15" name="Rectangle 14">
            <a:extLst>
              <a:ext uri="{FF2B5EF4-FFF2-40B4-BE49-F238E27FC236}">
                <a16:creationId xmlns:a16="http://schemas.microsoft.com/office/drawing/2014/main" id="{E24F6542-DF6D-447D-89C1-8E446267D73D}"/>
              </a:ext>
            </a:extLst>
          </p:cNvPr>
          <p:cNvSpPr/>
          <p:nvPr/>
        </p:nvSpPr>
        <p:spPr>
          <a:xfrm>
            <a:off x="1238273" y="2513265"/>
            <a:ext cx="10857473" cy="1738874"/>
          </a:xfrm>
          <a:prstGeom prst="rect">
            <a:avLst/>
          </a:prstGeom>
        </p:spPr>
        <p:txBody>
          <a:bodyPr wrap="square">
            <a:spAutoFit/>
          </a:bodyPr>
          <a:lstStyle/>
          <a:p>
            <a:pPr>
              <a:lnSpc>
                <a:spcPct val="107000"/>
              </a:lnSpc>
              <a:buSzPts val="1100"/>
            </a:pPr>
            <a:r>
              <a:rPr lang="en-US" sz="2400" b="1" u="sng"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3.1 Recommendation</a:t>
            </a:r>
            <a:r>
              <a:rPr lang="en-US" sz="2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400" b="1"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400"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Move </a:t>
            </a:r>
            <a:r>
              <a:rPr lang="en-US" sz="24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toward a standard </a:t>
            </a:r>
            <a:r>
              <a:rPr lang="en-US" sz="2400"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WR/R</a:t>
            </a:r>
            <a:r>
              <a:rPr lang="en-US" sz="24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program throughout the county for single family, multifamily and businesses that includes a comprehensive education and outreach program.</a:t>
            </a:r>
          </a:p>
          <a:p>
            <a:pPr>
              <a:lnSpc>
                <a:spcPct val="107000"/>
              </a:lnSpc>
              <a:buSzPts val="1100"/>
            </a:pPr>
            <a:endParaRPr lang="en-US" sz="28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44ACC44-C035-48D6-8226-4807EFFFFC1D}"/>
              </a:ext>
            </a:extLst>
          </p:cNvPr>
          <p:cNvSpPr/>
          <p:nvPr/>
        </p:nvSpPr>
        <p:spPr>
          <a:xfrm>
            <a:off x="831254" y="4224562"/>
            <a:ext cx="11139091" cy="1673022"/>
          </a:xfrm>
          <a:prstGeom prst="rect">
            <a:avLst/>
          </a:prstGeom>
        </p:spPr>
        <p:txBody>
          <a:bodyPr wrap="square">
            <a:spAutoFit/>
          </a:bodyPr>
          <a:lstStyle/>
          <a:p>
            <a:pPr marL="457200" indent="-457200">
              <a:lnSpc>
                <a:spcPct val="107000"/>
              </a:lnSpc>
            </a:pPr>
            <a:r>
              <a:rPr lang="en-US" sz="2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400" b="1" u="sng"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3.2 Recommendation</a:t>
            </a:r>
            <a:r>
              <a:rPr lang="en-US" sz="2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a:t>
            </a:r>
            <a:r>
              <a:rPr lang="en-US" sz="24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400"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Develop </a:t>
            </a:r>
            <a:r>
              <a:rPr lang="en-US" sz="24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a standard for a multifamily recycling  program that includes a comprehensive education and outreach program to expand participation at multifamily developments.</a:t>
            </a:r>
          </a:p>
          <a:p>
            <a:pPr marL="457200" marR="0" indent="-457200">
              <a:lnSpc>
                <a:spcPct val="107000"/>
              </a:lnSpc>
              <a:spcBef>
                <a:spcPts val="0"/>
              </a:spcBef>
              <a:spcAft>
                <a:spcPts val="0"/>
              </a:spcAft>
            </a:pPr>
            <a:r>
              <a:rPr lang="en-US" sz="2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endParaRPr lang="en-US" sz="2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12395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3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6" name="Rectangle 5">
            <a:extLst>
              <a:ext uri="{FF2B5EF4-FFF2-40B4-BE49-F238E27FC236}">
                <a16:creationId xmlns:a16="http://schemas.microsoft.com/office/drawing/2014/main" id="{491412C4-B718-489E-9605-62CF2DE6C5DC}"/>
              </a:ext>
            </a:extLst>
          </p:cNvPr>
          <p:cNvSpPr/>
          <p:nvPr/>
        </p:nvSpPr>
        <p:spPr>
          <a:xfrm>
            <a:off x="595084" y="2569571"/>
            <a:ext cx="11306629" cy="2642326"/>
          </a:xfrm>
          <a:prstGeom prst="rect">
            <a:avLst/>
          </a:prstGeom>
        </p:spPr>
        <p:txBody>
          <a:bodyPr wrap="square">
            <a:spAutoFit/>
          </a:bodyPr>
          <a:lstStyle/>
          <a:p>
            <a:pPr>
              <a:lnSpc>
                <a:spcPct val="102000"/>
              </a:lnSpc>
              <a:spcAft>
                <a:spcPts val="25"/>
              </a:spcAft>
            </a:pPr>
            <a:r>
              <a:rPr lang="en-US" sz="2800" b="1" u="sng"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3.3 Recommendation</a:t>
            </a:r>
            <a:r>
              <a:rPr lang="en-US" sz="28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800" b="1"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800"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Expand </a:t>
            </a:r>
            <a:r>
              <a:rPr lang="en-US" sz="2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business education and promotion to target expansion of recycling, focusing especially on hotels and resort communities to reach the year-round tourist population. </a:t>
            </a:r>
            <a:r>
              <a:rPr lang="en-US" sz="2800"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As </a:t>
            </a:r>
            <a:r>
              <a:rPr lang="en-US" sz="2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part of the business education and promotion program, also develop a program to target food waste recovery (see also Recommendation 3.4).</a:t>
            </a:r>
          </a:p>
          <a:p>
            <a:pPr>
              <a:lnSpc>
                <a:spcPct val="102000"/>
              </a:lnSpc>
              <a:spcAft>
                <a:spcPts val="25"/>
              </a:spcAft>
            </a:pPr>
            <a:endParaRPr lang="en-US" sz="2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3764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r>
              <a:rPr lang="en-US" dirty="0"/>
              <a:t>5</a:t>
            </a:r>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6073467" y="-4404041"/>
            <a:ext cx="1379593" cy="108574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3" y="-5331465"/>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84" y="137568"/>
            <a:ext cx="1539759" cy="14096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676400" y="457666"/>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3 Recommendations </a:t>
            </a:r>
          </a:p>
        </p:txBody>
      </p:sp>
      <p:sp>
        <p:nvSpPr>
          <p:cNvPr id="3" name="AutoShape 2"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4260D12A-9681-424E-B602-71674BC8CA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535295A3-81D2-4B29-A4B1-25C96608C8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erated static compost pile, asp, compost system, industrial composting, commercial composting system, aeration floor, most energy efficient, controlling leachate, best compost system">
            <a:extLst>
              <a:ext uri="{FF2B5EF4-FFF2-40B4-BE49-F238E27FC236}">
                <a16:creationId xmlns:a16="http://schemas.microsoft.com/office/drawing/2014/main" id="{326F8EC2-5BA6-4FBC-A3CE-06D8E0EA7CD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a:extLst>
              <a:ext uri="{FF2B5EF4-FFF2-40B4-BE49-F238E27FC236}">
                <a16:creationId xmlns:a16="http://schemas.microsoft.com/office/drawing/2014/main" id="{4937747A-03D4-4EC7-89A3-CAB014DA278E}"/>
              </a:ext>
            </a:extLst>
          </p:cNvPr>
          <p:cNvSpPr txBox="1">
            <a:spLocks/>
          </p:cNvSpPr>
          <p:nvPr/>
        </p:nvSpPr>
        <p:spPr>
          <a:xfrm>
            <a:off x="1126491" y="2205254"/>
            <a:ext cx="9415275" cy="4763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accent5">
                  <a:lumMod val="75000"/>
                </a:schemeClr>
              </a:solidFill>
            </a:endParaRPr>
          </a:p>
          <a:p>
            <a:r>
              <a:rPr lang="en-US" sz="3400" dirty="0">
                <a:latin typeface="Arial" panose="020B0604020202020204" pitchFamily="34" charset="0"/>
                <a:cs typeface="Arial" panose="020B0604020202020204" pitchFamily="34" charset="0"/>
              </a:rPr>
              <a:t> </a:t>
            </a:r>
          </a:p>
          <a:p>
            <a:endParaRPr lang="en-US" dirty="0"/>
          </a:p>
          <a:p>
            <a:pPr lvl="2"/>
            <a:endParaRPr lang="en-US" dirty="0"/>
          </a:p>
          <a:p>
            <a:pPr lvl="2"/>
            <a:endParaRPr lang="en-US" dirty="0"/>
          </a:p>
          <a:p>
            <a:endParaRPr lang="en-US" dirty="0"/>
          </a:p>
          <a:p>
            <a:endParaRPr lang="en-US" dirty="0"/>
          </a:p>
        </p:txBody>
      </p:sp>
      <p:sp>
        <p:nvSpPr>
          <p:cNvPr id="15" name="Rectangle 14">
            <a:extLst>
              <a:ext uri="{FF2B5EF4-FFF2-40B4-BE49-F238E27FC236}">
                <a16:creationId xmlns:a16="http://schemas.microsoft.com/office/drawing/2014/main" id="{8E36D5A9-A81D-4E11-B379-3CAA5D5B8AEC}"/>
              </a:ext>
            </a:extLst>
          </p:cNvPr>
          <p:cNvSpPr/>
          <p:nvPr/>
        </p:nvSpPr>
        <p:spPr>
          <a:xfrm>
            <a:off x="659384" y="2588458"/>
            <a:ext cx="11227817" cy="2226956"/>
          </a:xfrm>
          <a:prstGeom prst="rect">
            <a:avLst/>
          </a:prstGeom>
        </p:spPr>
        <p:txBody>
          <a:bodyPr wrap="square">
            <a:spAutoFit/>
          </a:bodyPr>
          <a:lstStyle/>
          <a:p>
            <a:pPr>
              <a:lnSpc>
                <a:spcPct val="102000"/>
              </a:lnSpc>
              <a:spcAft>
                <a:spcPts val="25"/>
              </a:spcAft>
            </a:pPr>
            <a:r>
              <a:rPr lang="en-US" sz="2800" b="1" u="sng"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3.4 Recommendation</a:t>
            </a:r>
            <a:r>
              <a:rPr lang="en-US" sz="28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800" b="1"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r>
              <a:rPr lang="en-US" sz="2800" dirty="0" smtClean="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Expand </a:t>
            </a:r>
            <a:r>
              <a:rPr lang="en-US" sz="2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and develop additional materials to educate households, multifamily and businesses on how to reduce food waste and develop promotion of vegetative waste with yard waste and consider universal service.</a:t>
            </a:r>
          </a:p>
          <a:p>
            <a:pPr>
              <a:lnSpc>
                <a:spcPct val="102000"/>
              </a:lnSpc>
              <a:spcAft>
                <a:spcPts val="25"/>
              </a:spcAft>
            </a:pPr>
            <a:endParaRPr lang="en-US" sz="2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65861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2275</Words>
  <Application>Microsoft Office PowerPoint</Application>
  <PresentationFormat>Widescreen</PresentationFormat>
  <Paragraphs>574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Verdana</vt:lpstr>
      <vt:lpstr>Office Theme</vt:lpstr>
      <vt:lpstr>PowerPoint Presentation</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lpstr>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Eng6</dc:creator>
  <cp:lastModifiedBy>Sue Monette</cp:lastModifiedBy>
  <cp:revision>38</cp:revision>
  <cp:lastPrinted>2018-07-24T17:02:56Z</cp:lastPrinted>
  <dcterms:created xsi:type="dcterms:W3CDTF">2018-07-16T21:12:08Z</dcterms:created>
  <dcterms:modified xsi:type="dcterms:W3CDTF">2018-07-24T17:03:01Z</dcterms:modified>
</cp:coreProperties>
</file>