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341" r:id="rId3"/>
    <p:sldId id="334" r:id="rId4"/>
    <p:sldId id="344" r:id="rId5"/>
    <p:sldId id="369" r:id="rId6"/>
    <p:sldId id="370" r:id="rId7"/>
    <p:sldId id="349" r:id="rId8"/>
    <p:sldId id="350" r:id="rId9"/>
    <p:sldId id="351" r:id="rId10"/>
    <p:sldId id="352" r:id="rId11"/>
    <p:sldId id="371" r:id="rId12"/>
    <p:sldId id="367" r:id="rId13"/>
    <p:sldId id="348" r:id="rId14"/>
    <p:sldId id="354" r:id="rId15"/>
    <p:sldId id="353" r:id="rId16"/>
    <p:sldId id="372" r:id="rId17"/>
    <p:sldId id="355" r:id="rId18"/>
    <p:sldId id="356" r:id="rId19"/>
    <p:sldId id="357" r:id="rId20"/>
    <p:sldId id="373" r:id="rId21"/>
    <p:sldId id="375" r:id="rId22"/>
    <p:sldId id="379" r:id="rId23"/>
    <p:sldId id="380" r:id="rId24"/>
    <p:sldId id="376" r:id="rId25"/>
    <p:sldId id="377" r:id="rId26"/>
    <p:sldId id="378" r:id="rId27"/>
    <p:sldId id="36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52A4"/>
    <a:srgbClr val="953187"/>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1ABE-1AF9-4E5C-A7BA-571E0C16A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7654EC-A6E2-4372-8B13-3980D73B55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F70F21-1867-472E-8045-8AA9C38563E0}"/>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5" name="Footer Placeholder 4">
            <a:extLst>
              <a:ext uri="{FF2B5EF4-FFF2-40B4-BE49-F238E27FC236}">
                <a16:creationId xmlns:a16="http://schemas.microsoft.com/office/drawing/2014/main" id="{3BA71C7E-B51F-449D-83DA-F02382422F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807970-EC06-4CD2-940D-4913231EE492}"/>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130377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0DCF-B3FE-41E5-B0F7-85D70353CF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3146FA-067B-4C63-9369-6ED430B471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6FE0D-41FC-4ADC-AB6C-04FDE31BDEC9}"/>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5" name="Footer Placeholder 4">
            <a:extLst>
              <a:ext uri="{FF2B5EF4-FFF2-40B4-BE49-F238E27FC236}">
                <a16:creationId xmlns:a16="http://schemas.microsoft.com/office/drawing/2014/main" id="{6678136B-6CA6-48EF-8E66-25A5C9BA32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BE8427-4BD0-483C-8F59-14AFDCC9F1B6}"/>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98274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96286-13A3-418B-9776-584C03C4C1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90992-C5CA-4DCE-A6FA-C851855A66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EDB09-9DA7-4DD4-B120-58DAD111D907}"/>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5" name="Footer Placeholder 4">
            <a:extLst>
              <a:ext uri="{FF2B5EF4-FFF2-40B4-BE49-F238E27FC236}">
                <a16:creationId xmlns:a16="http://schemas.microsoft.com/office/drawing/2014/main" id="{99D8D527-4DD4-4A11-A4BF-FE9E270E51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4A5A88-D001-415E-A0CA-4847D953B527}"/>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276979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D97D-6ED9-483C-837C-32E7530E4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52366-6D51-4B46-AD85-BDEB75CBFF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D366A-F036-41CB-BC77-1BA946DAEE1F}"/>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5" name="Footer Placeholder 4">
            <a:extLst>
              <a:ext uri="{FF2B5EF4-FFF2-40B4-BE49-F238E27FC236}">
                <a16:creationId xmlns:a16="http://schemas.microsoft.com/office/drawing/2014/main" id="{8DFDE07F-EA31-455F-B6F3-340CCF082F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4F3C91-D595-4525-8414-D44427AA726E}"/>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403532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82F5-0D55-4723-9872-FDCEC2BBA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A1E6CF-D516-46AB-B33B-A9F50D974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35661C-500F-4CEF-B5AE-5E4D07E71B7E}"/>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5" name="Footer Placeholder 4">
            <a:extLst>
              <a:ext uri="{FF2B5EF4-FFF2-40B4-BE49-F238E27FC236}">
                <a16:creationId xmlns:a16="http://schemas.microsoft.com/office/drawing/2014/main" id="{A01554CA-2C2D-4B3D-91CF-509D309CBC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5C0169-7B07-446A-BD35-2ED71BC0046A}"/>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362652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01C6-5E5C-41A8-8402-2AEE6EEE4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D43662-E082-4EF1-A0DD-4CF2A0715D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7D4FD8-E28B-4DB3-B3DC-709901CA4F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4114D4-06B2-424D-88BC-8C8D44DB41F7}"/>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6" name="Footer Placeholder 5">
            <a:extLst>
              <a:ext uri="{FF2B5EF4-FFF2-40B4-BE49-F238E27FC236}">
                <a16:creationId xmlns:a16="http://schemas.microsoft.com/office/drawing/2014/main" id="{F9AEBA32-A35F-4153-AAB0-E6C85773BA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395E45-EED9-4B86-A3AC-A60A4F0AA98A}"/>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59532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DD44-B74D-4EB0-8175-5062303C7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012226-FD3C-4FDF-A626-F3C9B1429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441357-1D2F-4881-B655-EE016ED9A8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70634-4568-4B16-8C00-A3C48E281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88709C-317E-47FE-AC57-E48D921745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17D40-F18A-48ED-A571-32528B92A180}"/>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8" name="Footer Placeholder 7">
            <a:extLst>
              <a:ext uri="{FF2B5EF4-FFF2-40B4-BE49-F238E27FC236}">
                <a16:creationId xmlns:a16="http://schemas.microsoft.com/office/drawing/2014/main" id="{03D72F32-5812-4FF6-A71E-90B022ABC6D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339825-099B-4E10-A9A0-94780B8C644B}"/>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287632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0C28-8F26-4C81-B211-52514E72E9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A595E8-079F-4B61-A2B2-C243832B9B9A}"/>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4" name="Footer Placeholder 3">
            <a:extLst>
              <a:ext uri="{FF2B5EF4-FFF2-40B4-BE49-F238E27FC236}">
                <a16:creationId xmlns:a16="http://schemas.microsoft.com/office/drawing/2014/main" id="{9CFEDD69-2CC0-4F82-B894-D509AE549B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5C3203-6329-4318-A3BE-8289998FE2B0}"/>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429002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5ED1C-586F-4B3B-9598-42A94150F694}"/>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3" name="Footer Placeholder 2">
            <a:extLst>
              <a:ext uri="{FF2B5EF4-FFF2-40B4-BE49-F238E27FC236}">
                <a16:creationId xmlns:a16="http://schemas.microsoft.com/office/drawing/2014/main" id="{A3810C2D-E15B-48E3-BBE4-DCA6CD79CF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4E68EB-511F-416D-9D12-D4E469C0D1ED}"/>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1675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C420-2707-46FC-8C27-E03DC26D54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2311C7-274D-4F31-A0A9-E610DCA06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22EDC9-723C-40F8-B2CF-55DDD2211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2CA5E0-593B-48CE-A76F-FC98B0D5DDCB}"/>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6" name="Footer Placeholder 5">
            <a:extLst>
              <a:ext uri="{FF2B5EF4-FFF2-40B4-BE49-F238E27FC236}">
                <a16:creationId xmlns:a16="http://schemas.microsoft.com/office/drawing/2014/main" id="{B6FFFC1D-1552-49D8-8F81-BA9D26EE5A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FBC41F-4C88-4CC9-9641-C40BB57285FF}"/>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405358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D4A9-57AD-4648-8A8A-FC238B737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2EFDE5-B57E-4ACE-80DF-C2E96FA91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BB5E65B-AC55-41DC-B532-D3CE457DD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97634A-3132-4ED6-A4A3-FC687C6AC6D1}"/>
              </a:ext>
            </a:extLst>
          </p:cNvPr>
          <p:cNvSpPr>
            <a:spLocks noGrp="1"/>
          </p:cNvSpPr>
          <p:nvPr>
            <p:ph type="dt" sz="half" idx="10"/>
          </p:nvPr>
        </p:nvSpPr>
        <p:spPr/>
        <p:txBody>
          <a:bodyPr/>
          <a:lstStyle/>
          <a:p>
            <a:fld id="{B6554D02-4AB8-4ECA-A107-B2B2EF3A2DB0}" type="datetimeFigureOut">
              <a:rPr lang="en-US" smtClean="0"/>
              <a:t>11/27/2018</a:t>
            </a:fld>
            <a:endParaRPr lang="en-US" dirty="0"/>
          </a:p>
        </p:txBody>
      </p:sp>
      <p:sp>
        <p:nvSpPr>
          <p:cNvPr id="6" name="Footer Placeholder 5">
            <a:extLst>
              <a:ext uri="{FF2B5EF4-FFF2-40B4-BE49-F238E27FC236}">
                <a16:creationId xmlns:a16="http://schemas.microsoft.com/office/drawing/2014/main" id="{40BB7F54-AFFC-4035-AE63-3DB8B3E781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61DB67-5137-46BD-8437-9D6A6E02BE8E}"/>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69846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72F093-235C-46A6-AD2B-3A9A96C89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95E0A3-ED54-44A2-9915-5B45AF331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645FA-AD8D-4AFE-9B42-88DBFC08E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54D02-4AB8-4ECA-A107-B2B2EF3A2DB0}" type="datetimeFigureOut">
              <a:rPr lang="en-US" smtClean="0"/>
              <a:t>11/27/2018</a:t>
            </a:fld>
            <a:endParaRPr lang="en-US" dirty="0"/>
          </a:p>
        </p:txBody>
      </p:sp>
      <p:sp>
        <p:nvSpPr>
          <p:cNvPr id="5" name="Footer Placeholder 4">
            <a:extLst>
              <a:ext uri="{FF2B5EF4-FFF2-40B4-BE49-F238E27FC236}">
                <a16:creationId xmlns:a16="http://schemas.microsoft.com/office/drawing/2014/main" id="{FAC67517-3CCC-4466-81E0-6706A0E67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4EF0F85-10BA-455F-BB85-69C3D06AE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14349-BEF1-4FA8-BFD8-CD19B9B711EE}" type="slidenum">
              <a:rPr lang="en-US" smtClean="0"/>
              <a:t>‹#›</a:t>
            </a:fld>
            <a:endParaRPr lang="en-US" dirty="0"/>
          </a:p>
        </p:txBody>
      </p:sp>
    </p:spTree>
    <p:extLst>
      <p:ext uri="{BB962C8B-B14F-4D97-AF65-F5344CB8AC3E}">
        <p14:creationId xmlns:p14="http://schemas.microsoft.com/office/powerpoint/2010/main" val="371217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tif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www.oregon.gov/deq/FilterDocs/2050-SWHierarchy.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pic>
        <p:nvPicPr>
          <p:cNvPr id="14" name="Picture 13" descr="JRMA New Logo.jpg">
            <a:extLst>
              <a:ext uri="{FF2B5EF4-FFF2-40B4-BE49-F238E27FC236}">
                <a16:creationId xmlns:a16="http://schemas.microsoft.com/office/drawing/2014/main" id="{4478653C-0C81-408C-94FE-F4D450A3D2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52600" y="5867400"/>
            <a:ext cx="739952" cy="762000"/>
          </a:xfrm>
          <a:prstGeom prst="rect">
            <a:avLst/>
          </a:prstGeom>
        </p:spPr>
      </p:pic>
      <p:pic>
        <p:nvPicPr>
          <p:cNvPr id="15" name="Picture 14" descr="GBB_logo_client_RGBcolor.jpg">
            <a:extLst>
              <a:ext uri="{FF2B5EF4-FFF2-40B4-BE49-F238E27FC236}">
                <a16:creationId xmlns:a16="http://schemas.microsoft.com/office/drawing/2014/main" id="{0CA3F45D-42B1-40D2-9303-693176A10BA4}"/>
              </a:ext>
            </a:extLst>
          </p:cNvPr>
          <p:cNvPicPr>
            <a:picLocks noChangeAspect="1"/>
          </p:cNvPicPr>
          <p:nvPr/>
        </p:nvPicPr>
        <p:blipFill>
          <a:blip r:embed="rId3" cstate="print"/>
          <a:stretch>
            <a:fillRect/>
          </a:stretch>
        </p:blipFill>
        <p:spPr>
          <a:xfrm>
            <a:off x="838200" y="5715000"/>
            <a:ext cx="794158" cy="1006555"/>
          </a:xfrm>
          <a:prstGeom prst="rect">
            <a:avLst/>
          </a:prstGeom>
        </p:spPr>
      </p:pic>
      <p:pic>
        <p:nvPicPr>
          <p:cNvPr id="16" name="Picture 15">
            <a:extLst>
              <a:ext uri="{FF2B5EF4-FFF2-40B4-BE49-F238E27FC236}">
                <a16:creationId xmlns:a16="http://schemas.microsoft.com/office/drawing/2014/main" id="{A7398351-D229-4EF4-BE7E-27273913D5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01" y="5831099"/>
            <a:ext cx="636351" cy="776688"/>
          </a:xfrm>
          <a:prstGeom prst="rect">
            <a:avLst/>
          </a:prstGeom>
        </p:spPr>
      </p:pic>
      <p:pic>
        <p:nvPicPr>
          <p:cNvPr id="17" name="Picture 3">
            <a:extLst>
              <a:ext uri="{FF2B5EF4-FFF2-40B4-BE49-F238E27FC236}">
                <a16:creationId xmlns:a16="http://schemas.microsoft.com/office/drawing/2014/main" id="{081D9C66-98CC-4749-8FB4-CABF2208B99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95848" y="3196062"/>
            <a:ext cx="2400301" cy="2671338"/>
          </a:xfrm>
          <a:prstGeom prst="rect">
            <a:avLst/>
          </a:prstGeom>
          <a:noFill/>
          <a:ln w="9525">
            <a:noFill/>
            <a:miter lim="800000"/>
            <a:headEnd/>
            <a:tailEnd/>
          </a:ln>
        </p:spPr>
      </p:pic>
      <p:pic>
        <p:nvPicPr>
          <p:cNvPr id="18" name="Picture 4">
            <a:extLst>
              <a:ext uri="{FF2B5EF4-FFF2-40B4-BE49-F238E27FC236}">
                <a16:creationId xmlns:a16="http://schemas.microsoft.com/office/drawing/2014/main" id="{95B67D8D-0309-4F05-87B6-924192F9ACE0}"/>
              </a:ext>
            </a:extLst>
          </p:cNvPr>
          <p:cNvPicPr>
            <a:picLocks noChangeAspect="1" noChangeArrowheads="1"/>
          </p:cNvPicPr>
          <p:nvPr/>
        </p:nvPicPr>
        <p:blipFill>
          <a:blip r:embed="rId6" cstate="print"/>
          <a:srcRect/>
          <a:stretch>
            <a:fillRect/>
          </a:stretch>
        </p:blipFill>
        <p:spPr bwMode="auto">
          <a:xfrm>
            <a:off x="406647" y="3361271"/>
            <a:ext cx="4106454" cy="2179704"/>
          </a:xfrm>
          <a:prstGeom prst="rect">
            <a:avLst/>
          </a:prstGeom>
          <a:noFill/>
          <a:ln w="9525">
            <a:noFill/>
            <a:miter lim="800000"/>
            <a:headEnd/>
            <a:tailEnd/>
          </a:ln>
        </p:spPr>
      </p:pic>
      <p:pic>
        <p:nvPicPr>
          <p:cNvPr id="19" name="Picture 5">
            <a:extLst>
              <a:ext uri="{FF2B5EF4-FFF2-40B4-BE49-F238E27FC236}">
                <a16:creationId xmlns:a16="http://schemas.microsoft.com/office/drawing/2014/main" id="{95B83448-1F43-43BE-BE12-D2EA706AE8B4}"/>
              </a:ext>
            </a:extLst>
          </p:cNvPr>
          <p:cNvPicPr>
            <a:picLocks noChangeAspect="1" noChangeArrowheads="1"/>
          </p:cNvPicPr>
          <p:nvPr/>
        </p:nvPicPr>
        <p:blipFill>
          <a:blip r:embed="rId7" cstate="print"/>
          <a:srcRect/>
          <a:stretch>
            <a:fillRect/>
          </a:stretch>
        </p:blipFill>
        <p:spPr bwMode="auto">
          <a:xfrm>
            <a:off x="7712787" y="3187247"/>
            <a:ext cx="2950667" cy="1920552"/>
          </a:xfrm>
          <a:prstGeom prst="rect">
            <a:avLst/>
          </a:prstGeom>
          <a:noFill/>
          <a:ln w="9525">
            <a:noFill/>
            <a:miter lim="800000"/>
            <a:headEnd/>
            <a:tailEnd/>
          </a:ln>
        </p:spPr>
      </p:pic>
      <p:pic>
        <p:nvPicPr>
          <p:cNvPr id="20" name="Picture 6">
            <a:extLst>
              <a:ext uri="{FF2B5EF4-FFF2-40B4-BE49-F238E27FC236}">
                <a16:creationId xmlns:a16="http://schemas.microsoft.com/office/drawing/2014/main" id="{ECD18A92-8A6B-4F61-928F-EEDE9DB47DBB}"/>
              </a:ext>
            </a:extLst>
          </p:cNvPr>
          <p:cNvPicPr>
            <a:picLocks noChangeAspect="1" noChangeArrowheads="1"/>
          </p:cNvPicPr>
          <p:nvPr/>
        </p:nvPicPr>
        <p:blipFill>
          <a:blip r:embed="rId8" cstate="print"/>
          <a:srcRect/>
          <a:stretch>
            <a:fillRect/>
          </a:stretch>
        </p:blipFill>
        <p:spPr bwMode="auto">
          <a:xfrm>
            <a:off x="7717332" y="5186871"/>
            <a:ext cx="2950668" cy="1550352"/>
          </a:xfrm>
          <a:prstGeom prst="rect">
            <a:avLst/>
          </a:prstGeom>
          <a:noFill/>
          <a:ln w="9525">
            <a:noFill/>
            <a:miter lim="800000"/>
            <a:headEnd/>
            <a:tailEnd/>
          </a:ln>
        </p:spPr>
      </p:pic>
      <p:pic>
        <p:nvPicPr>
          <p:cNvPr id="21" name="Picture 7">
            <a:extLst>
              <a:ext uri="{FF2B5EF4-FFF2-40B4-BE49-F238E27FC236}">
                <a16:creationId xmlns:a16="http://schemas.microsoft.com/office/drawing/2014/main" id="{8A2735A9-9CBF-40F1-9083-A8FEA2528C65}"/>
              </a:ext>
            </a:extLst>
          </p:cNvPr>
          <p:cNvPicPr>
            <a:picLocks noChangeAspect="1" noChangeArrowheads="1"/>
          </p:cNvPicPr>
          <p:nvPr/>
        </p:nvPicPr>
        <p:blipFill>
          <a:blip r:embed="rId9" cstate="print"/>
          <a:srcRect/>
          <a:stretch>
            <a:fillRect/>
          </a:stretch>
        </p:blipFill>
        <p:spPr bwMode="auto">
          <a:xfrm>
            <a:off x="2667000" y="5867400"/>
            <a:ext cx="685800" cy="692458"/>
          </a:xfrm>
          <a:prstGeom prst="rect">
            <a:avLst/>
          </a:prstGeom>
          <a:noFill/>
          <a:ln w="9525">
            <a:noFill/>
            <a:miter lim="800000"/>
            <a:headEnd/>
            <a:tailEnd/>
          </a:ln>
        </p:spPr>
      </p:pic>
      <p:pic>
        <p:nvPicPr>
          <p:cNvPr id="22" name="Picture 21">
            <a:extLst>
              <a:ext uri="{FF2B5EF4-FFF2-40B4-BE49-F238E27FC236}">
                <a16:creationId xmlns:a16="http://schemas.microsoft.com/office/drawing/2014/main" id="{4D1FEF0A-2036-4748-A9BC-BEE7F958CE6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67100" y="6009975"/>
            <a:ext cx="2400300" cy="597811"/>
          </a:xfrm>
          <a:prstGeom prst="rect">
            <a:avLst/>
          </a:prstGeom>
        </p:spPr>
      </p:pic>
      <p:pic>
        <p:nvPicPr>
          <p:cNvPr id="25" name="Picture 2">
            <a:extLst>
              <a:ext uri="{FF2B5EF4-FFF2-40B4-BE49-F238E27FC236}">
                <a16:creationId xmlns:a16="http://schemas.microsoft.com/office/drawing/2014/main" id="{13E4004D-2A21-43B5-AA25-004747DE7A6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 y="0"/>
            <a:ext cx="12192001" cy="3187247"/>
          </a:xfrm>
          <a:prstGeom prst="rect">
            <a:avLst/>
          </a:prstGeom>
          <a:noFill/>
          <a:ln w="9525">
            <a:noFill/>
            <a:miter lim="800000"/>
            <a:headEnd/>
            <a:tailEnd/>
          </a:ln>
        </p:spPr>
      </p:pic>
      <p:pic>
        <p:nvPicPr>
          <p:cNvPr id="26" name="Picture 2" descr="Image result for deschutes County">
            <a:extLst>
              <a:ext uri="{FF2B5EF4-FFF2-40B4-BE49-F238E27FC236}">
                <a16:creationId xmlns:a16="http://schemas.microsoft.com/office/drawing/2014/main" id="{43B0066A-DE67-410E-82FC-9A6CEF4FAD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7825" y="506054"/>
            <a:ext cx="2555440" cy="233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0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Long-Haul Waste  </a:t>
            </a:r>
          </a:p>
        </p:txBody>
      </p:sp>
      <p:graphicFrame>
        <p:nvGraphicFramePr>
          <p:cNvPr id="4" name="Table 3">
            <a:extLst>
              <a:ext uri="{FF2B5EF4-FFF2-40B4-BE49-F238E27FC236}">
                <a16:creationId xmlns:a16="http://schemas.microsoft.com/office/drawing/2014/main" id="{AE77898C-00F1-4E1F-88A9-844FAC0FF672}"/>
              </a:ext>
            </a:extLst>
          </p:cNvPr>
          <p:cNvGraphicFramePr>
            <a:graphicFrameLocks noGrp="1"/>
          </p:cNvGraphicFramePr>
          <p:nvPr>
            <p:extLst>
              <p:ext uri="{D42A27DB-BD31-4B8C-83A1-F6EECF244321}">
                <p14:modId xmlns:p14="http://schemas.microsoft.com/office/powerpoint/2010/main" val="222560250"/>
              </p:ext>
            </p:extLst>
          </p:nvPr>
        </p:nvGraphicFramePr>
        <p:xfrm>
          <a:off x="381000" y="1538419"/>
          <a:ext cx="11430000" cy="5266871"/>
        </p:xfrm>
        <a:graphic>
          <a:graphicData uri="http://schemas.openxmlformats.org/drawingml/2006/table">
            <a:tbl>
              <a:tblPr firstRow="1" bandRow="1">
                <a:tableStyleId>{5940675A-B579-460E-94D1-54222C63F5DA}</a:tableStyleId>
              </a:tblPr>
              <a:tblGrid>
                <a:gridCol w="2520080">
                  <a:extLst>
                    <a:ext uri="{9D8B030D-6E8A-4147-A177-3AD203B41FA5}">
                      <a16:colId xmlns:a16="http://schemas.microsoft.com/office/drawing/2014/main" val="1200232540"/>
                    </a:ext>
                  </a:extLst>
                </a:gridCol>
                <a:gridCol w="1781984">
                  <a:extLst>
                    <a:ext uri="{9D8B030D-6E8A-4147-A177-3AD203B41FA5}">
                      <a16:colId xmlns:a16="http://schemas.microsoft.com/office/drawing/2014/main" val="188653437"/>
                    </a:ext>
                  </a:extLst>
                </a:gridCol>
                <a:gridCol w="1781984">
                  <a:extLst>
                    <a:ext uri="{9D8B030D-6E8A-4147-A177-3AD203B41FA5}">
                      <a16:colId xmlns:a16="http://schemas.microsoft.com/office/drawing/2014/main" val="1160453620"/>
                    </a:ext>
                  </a:extLst>
                </a:gridCol>
                <a:gridCol w="1781984">
                  <a:extLst>
                    <a:ext uri="{9D8B030D-6E8A-4147-A177-3AD203B41FA5}">
                      <a16:colId xmlns:a16="http://schemas.microsoft.com/office/drawing/2014/main" val="1451463815"/>
                    </a:ext>
                  </a:extLst>
                </a:gridCol>
                <a:gridCol w="1781984">
                  <a:extLst>
                    <a:ext uri="{9D8B030D-6E8A-4147-A177-3AD203B41FA5}">
                      <a16:colId xmlns:a16="http://schemas.microsoft.com/office/drawing/2014/main" val="2331520370"/>
                    </a:ext>
                  </a:extLst>
                </a:gridCol>
                <a:gridCol w="1781984">
                  <a:extLst>
                    <a:ext uri="{9D8B030D-6E8A-4147-A177-3AD203B41FA5}">
                      <a16:colId xmlns:a16="http://schemas.microsoft.com/office/drawing/2014/main" val="2058025810"/>
                    </a:ext>
                  </a:extLst>
                </a:gridCol>
              </a:tblGrid>
              <a:tr h="295777">
                <a:tc gridSpan="6">
                  <a:txBody>
                    <a:bodyPr/>
                    <a:lstStyle/>
                    <a:p>
                      <a:pPr algn="ctr"/>
                      <a:r>
                        <a:rPr lang="en-US" sz="1600" b="1" dirty="0">
                          <a:latin typeface="Arial" panose="020B0604020202020204" pitchFamily="34" charset="0"/>
                          <a:cs typeface="Arial" panose="020B0604020202020204" pitchFamily="34" charset="0"/>
                        </a:rPr>
                        <a:t>Knott Transfer Station </a:t>
                      </a:r>
                    </a:p>
                  </a:txBody>
                  <a:tcPr anchor="ct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52839762"/>
                  </a:ext>
                </a:extLst>
              </a:tr>
              <a:tr h="570928">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Transportation Costs Rounded ($/ton)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Landfill Disposal Costs+ Host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Fee ($/ton)(1)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Transportation/ Disposal +Host Fee ($/ton)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Transfer Station Costs ($/ton)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($/ton)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65656573"/>
                  </a:ext>
                </a:extLst>
              </a:tr>
              <a:tr h="493962">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Wasco Landfill (135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$28.00-$31.00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$47.00-$50.00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$59.00-$62.00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23577741"/>
                  </a:ext>
                </a:extLst>
              </a:tr>
              <a:tr h="514700">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Columbia Ridge Landfill (185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$30.00-$33.00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$56.00-$59.00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$68.00-$71.00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74373809"/>
                  </a:ext>
                </a:extLst>
              </a:tr>
              <a:tr h="514700">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Finley Buttes Landfill (206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$30.00-$33.00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$59.00-$62.00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$71.00-$74.00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34586846"/>
                  </a:ext>
                </a:extLst>
              </a:tr>
              <a:tr h="501833">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Roosevelt Landfill (180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$30.00-$33.00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$55.00-$58.00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$67.00-$70.00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92692497"/>
                  </a:ext>
                </a:extLst>
              </a:tr>
              <a:tr h="488965">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Crook County Landfill (35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$40.00(3)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58511573"/>
                  </a:ext>
                </a:extLst>
              </a:tr>
              <a:tr h="323697">
                <a:tc gridSpan="6">
                  <a:txBody>
                    <a:bodyPr/>
                    <a:lstStyle/>
                    <a:p>
                      <a:pPr algn="ctr"/>
                      <a:r>
                        <a:rPr lang="en-US" sz="1600" b="1" dirty="0">
                          <a:latin typeface="Arial" panose="020B0604020202020204" pitchFamily="34" charset="0"/>
                          <a:cs typeface="Arial" panose="020B0604020202020204" pitchFamily="34" charset="0"/>
                        </a:rPr>
                        <a:t>Negus  Transfer Station </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52845266"/>
                  </a:ext>
                </a:extLst>
              </a:tr>
              <a:tr h="428008">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Wasco Landfill (110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$28.00-$31.00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$44.00-$47.00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$58.00-$59.00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37303925"/>
                  </a:ext>
                </a:extLst>
              </a:tr>
              <a:tr h="48190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Crook County Landfill (18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 (2)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$40.00 (3)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47860734"/>
                  </a:ext>
                </a:extLst>
              </a:tr>
              <a:tr h="601315">
                <a:tc gridSpan="6">
                  <a:txBody>
                    <a:bodyPr/>
                    <a:lstStyle/>
                    <a:p>
                      <a:pPr marL="342900" marR="0" lvl="0" indent="-342900">
                        <a:spcBef>
                          <a:spcPts val="0"/>
                        </a:spcBef>
                        <a:spcAft>
                          <a:spcPts val="0"/>
                        </a:spcAft>
                        <a:buFont typeface="+mj-lt"/>
                        <a:buAutoNum type="arabicParenBoth"/>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Assumes a host fee of $6 per ton for all regional landfills. Host fees may vary by jurisdiction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arenBoth"/>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cost to transport from Deschutes County transfer stations were adjusted considering time to travel through congested areas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arenBoth"/>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Crook County tip fee is based on the current published gate rate of $35 per ton plus a $5     per ton host fee.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8798366"/>
                  </a:ext>
                </a:extLst>
              </a:tr>
            </a:tbl>
          </a:graphicData>
        </a:graphic>
      </p:graphicFrame>
    </p:spTree>
    <p:extLst>
      <p:ext uri="{BB962C8B-B14F-4D97-AF65-F5344CB8AC3E}">
        <p14:creationId xmlns:p14="http://schemas.microsoft.com/office/powerpoint/2010/main" val="272048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Long-Haul Waste  </a:t>
            </a:r>
          </a:p>
        </p:txBody>
      </p:sp>
      <p:sp>
        <p:nvSpPr>
          <p:cNvPr id="11" name="TextBox 10">
            <a:extLst>
              <a:ext uri="{FF2B5EF4-FFF2-40B4-BE49-F238E27FC236}">
                <a16:creationId xmlns:a16="http://schemas.microsoft.com/office/drawing/2014/main" id="{40F713AF-A05D-4F5F-A691-515D0C3F7273}"/>
              </a:ext>
            </a:extLst>
          </p:cNvPr>
          <p:cNvSpPr txBox="1"/>
          <p:nvPr/>
        </p:nvSpPr>
        <p:spPr>
          <a:xfrm>
            <a:off x="877613" y="1859621"/>
            <a:ext cx="10436773" cy="5324535"/>
          </a:xfrm>
          <a:prstGeom prst="rect">
            <a:avLst/>
          </a:prstGeom>
          <a:noFill/>
        </p:spPr>
        <p:txBody>
          <a:bodyPr wrap="square" rtlCol="0">
            <a:spAutoFit/>
          </a:bodyPr>
          <a:lstStyle/>
          <a:p>
            <a:r>
              <a:rPr lang="en-US" sz="3200" b="1" u="sng" dirty="0">
                <a:solidFill>
                  <a:schemeClr val="accent1">
                    <a:lumMod val="50000"/>
                  </a:schemeClr>
                </a:solidFill>
                <a:latin typeface="Arial" panose="020B0604020202020204" pitchFamily="34" charset="0"/>
                <a:cs typeface="Arial" panose="020B0604020202020204" pitchFamily="34" charset="0"/>
              </a:rPr>
              <a:t>Implementation and Schedule</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Transfer stations modified to handle surge / temporary storage capacity (2- 4 years)</a:t>
            </a: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Add compactor equipment to improve cost to transport </a:t>
            </a:r>
          </a:p>
          <a:p>
            <a:r>
              <a:rPr lang="en-US" sz="2800" dirty="0">
                <a:solidFill>
                  <a:schemeClr val="accent1">
                    <a:lumMod val="50000"/>
                  </a:schemeClr>
                </a:solidFill>
                <a:latin typeface="Arial" panose="020B0604020202020204" pitchFamily="34" charset="0"/>
                <a:cs typeface="Arial" panose="020B0604020202020204" pitchFamily="34" charset="0"/>
              </a:rPr>
              <a:t>	($1.5 M for system)</a:t>
            </a:r>
          </a:p>
          <a:p>
            <a:r>
              <a:rPr lang="en-US" sz="2800" dirty="0">
                <a:solidFill>
                  <a:schemeClr val="accent1">
                    <a:lumMod val="50000"/>
                  </a:schemeClr>
                </a:solidFill>
                <a:latin typeface="Arial" panose="020B0604020202020204" pitchFamily="34" charset="0"/>
                <a:cs typeface="Arial" panose="020B0604020202020204" pitchFamily="34" charset="0"/>
              </a:rPr>
              <a:t>3. Evaluate Transportation options</a:t>
            </a:r>
          </a:p>
          <a:p>
            <a:r>
              <a:rPr lang="en-US" sz="2800" dirty="0">
                <a:solidFill>
                  <a:schemeClr val="accent1">
                    <a:lumMod val="50000"/>
                  </a:schemeClr>
                </a:solidFill>
                <a:latin typeface="Arial" panose="020B0604020202020204" pitchFamily="34" charset="0"/>
                <a:cs typeface="Arial" panose="020B0604020202020204" pitchFamily="34" charset="0"/>
              </a:rPr>
              <a:t>	 Public ownership of trailers vs private operations  </a:t>
            </a:r>
          </a:p>
          <a:p>
            <a:r>
              <a:rPr lang="en-US" sz="2800" dirty="0">
                <a:solidFill>
                  <a:schemeClr val="accent1">
                    <a:lumMod val="50000"/>
                  </a:schemeClr>
                </a:solidFill>
                <a:latin typeface="Arial" panose="020B0604020202020204" pitchFamily="34" charset="0"/>
                <a:cs typeface="Arial" panose="020B0604020202020204" pitchFamily="34" charset="0"/>
              </a:rPr>
              <a:t>4. Prepare RFP to solicit proposals  and select vendor and 	award contract ( 2 years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3122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19222"/>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73084" y="332787"/>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Site and Build a New In-County Landfill </a:t>
            </a:r>
          </a:p>
        </p:txBody>
      </p:sp>
      <p:sp>
        <p:nvSpPr>
          <p:cNvPr id="3" name="Rectangle 2">
            <a:extLst>
              <a:ext uri="{FF2B5EF4-FFF2-40B4-BE49-F238E27FC236}">
                <a16:creationId xmlns:a16="http://schemas.microsoft.com/office/drawing/2014/main" id="{10BA8AC6-FF1B-40C7-9CE1-99EB64922F72}"/>
              </a:ext>
            </a:extLst>
          </p:cNvPr>
          <p:cNvSpPr/>
          <p:nvPr/>
        </p:nvSpPr>
        <p:spPr>
          <a:xfrm>
            <a:off x="4593024" y="3244334"/>
            <a:ext cx="3005951" cy="923330"/>
          </a:xfrm>
          <a:prstGeom prst="rect">
            <a:avLst/>
          </a:prstGeom>
        </p:spPr>
        <p:txBody>
          <a:bodyPr wrap="none">
            <a:spAutoFit/>
          </a:bodyPr>
          <a:lstStyle/>
          <a:p>
            <a:pPr algn="ctr"/>
            <a:r>
              <a:rPr lang="en-US" b="1" dirty="0">
                <a:solidFill>
                  <a:schemeClr val="bg1"/>
                </a:solidFill>
                <a:latin typeface="Arial" panose="020B0604020202020204" pitchFamily="34" charset="0"/>
                <a:cs typeface="Arial" panose="020B0604020202020204" pitchFamily="34" charset="0"/>
              </a:rPr>
              <a:t>Site and Build</a:t>
            </a:r>
          </a:p>
          <a:p>
            <a:pPr algn="ct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 a New In-County Landfill </a:t>
            </a:r>
          </a:p>
        </p:txBody>
      </p:sp>
      <p:sp>
        <p:nvSpPr>
          <p:cNvPr id="12" name="TextBox 11">
            <a:extLst>
              <a:ext uri="{FF2B5EF4-FFF2-40B4-BE49-F238E27FC236}">
                <a16:creationId xmlns:a16="http://schemas.microsoft.com/office/drawing/2014/main" id="{01612E6F-11C0-40E3-884F-5FB8B11C381F}"/>
              </a:ext>
            </a:extLst>
          </p:cNvPr>
          <p:cNvSpPr txBox="1"/>
          <p:nvPr/>
        </p:nvSpPr>
        <p:spPr>
          <a:xfrm>
            <a:off x="567559" y="2149235"/>
            <a:ext cx="10100441" cy="6555641"/>
          </a:xfrm>
          <a:prstGeom prst="rect">
            <a:avLst/>
          </a:prstGeom>
          <a:noFill/>
        </p:spPr>
        <p:txBody>
          <a:bodyPr wrap="square" rtlCol="0">
            <a:spAutoFit/>
          </a:bodyPr>
          <a:lstStyle/>
          <a:p>
            <a:r>
              <a:rPr lang="en-US" sz="2800" b="1" u="sng" dirty="0">
                <a:solidFill>
                  <a:schemeClr val="accent1">
                    <a:lumMod val="50000"/>
                  </a:schemeClr>
                </a:solidFill>
                <a:latin typeface="Arial" panose="020B0604020202020204" pitchFamily="34" charset="0"/>
                <a:cs typeface="Arial" panose="020B0604020202020204" pitchFamily="34" charset="0"/>
              </a:rPr>
              <a:t>Site New In- County Landfill</a:t>
            </a:r>
          </a:p>
          <a:p>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Estimate 400- 500 acres to provide 100 Yrs. capacity</a:t>
            </a:r>
          </a:p>
          <a:p>
            <a:pPr lvl="1"/>
            <a:r>
              <a:rPr lang="en-US" sz="2800" dirty="0">
                <a:solidFill>
                  <a:schemeClr val="accent1">
                    <a:lumMod val="50000"/>
                  </a:schemeClr>
                </a:solidFill>
                <a:latin typeface="Arial" panose="020B0604020202020204" pitchFamily="34" charset="0"/>
                <a:cs typeface="Arial" panose="020B0604020202020204" pitchFamily="34" charset="0"/>
              </a:rPr>
              <a:t>	- Includes area for buffer</a:t>
            </a:r>
          </a:p>
          <a:p>
            <a:pPr lvl="1"/>
            <a:r>
              <a:rPr lang="en-US" sz="2800" dirty="0">
                <a:solidFill>
                  <a:schemeClr val="accent1">
                    <a:lumMod val="50000"/>
                  </a:schemeClr>
                </a:solidFill>
                <a:latin typeface="Arial" panose="020B0604020202020204" pitchFamily="34" charset="0"/>
                <a:cs typeface="Arial" panose="020B0604020202020204" pitchFamily="34" charset="0"/>
              </a:rPr>
              <a:t>	- Site would be developed and closed in phases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County previously conducted site study in late 1990’s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Areas of County appear to satisfy locational standards</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1700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Site and Build a New In-County Landfill </a:t>
            </a:r>
          </a:p>
        </p:txBody>
      </p:sp>
      <p:sp>
        <p:nvSpPr>
          <p:cNvPr id="6" name="TextBox 5">
            <a:extLst>
              <a:ext uri="{FF2B5EF4-FFF2-40B4-BE49-F238E27FC236}">
                <a16:creationId xmlns:a16="http://schemas.microsoft.com/office/drawing/2014/main" id="{B39FBD02-3117-43F5-AE4E-DC46C03E0EA5}"/>
              </a:ext>
            </a:extLst>
          </p:cNvPr>
          <p:cNvSpPr txBox="1"/>
          <p:nvPr/>
        </p:nvSpPr>
        <p:spPr>
          <a:xfrm>
            <a:off x="1524000" y="1999731"/>
            <a:ext cx="7296150" cy="523220"/>
          </a:xfrm>
          <a:prstGeom prst="rect">
            <a:avLst/>
          </a:prstGeom>
          <a:noFill/>
        </p:spPr>
        <p:txBody>
          <a:bodyPr wrap="square" rtlCol="0">
            <a:spAutoFit/>
          </a:bodyPr>
          <a:lstStyle/>
          <a:p>
            <a:r>
              <a:rPr lang="en-US" sz="2800" b="1" u="sng" dirty="0">
                <a:solidFill>
                  <a:schemeClr val="accent1">
                    <a:lumMod val="75000"/>
                  </a:schemeClr>
                </a:solidFill>
                <a:latin typeface="Arial" panose="020B0604020202020204" pitchFamily="34" charset="0"/>
                <a:cs typeface="Arial" panose="020B0604020202020204" pitchFamily="34" charset="0"/>
              </a:rPr>
              <a:t>Siting a New Landfill </a:t>
            </a:r>
          </a:p>
        </p:txBody>
      </p:sp>
      <p:sp>
        <p:nvSpPr>
          <p:cNvPr id="11" name="TextBox 10">
            <a:extLst>
              <a:ext uri="{FF2B5EF4-FFF2-40B4-BE49-F238E27FC236}">
                <a16:creationId xmlns:a16="http://schemas.microsoft.com/office/drawing/2014/main" id="{B519041C-C1A5-4899-93AD-162AA399C547}"/>
              </a:ext>
            </a:extLst>
          </p:cNvPr>
          <p:cNvSpPr txBox="1"/>
          <p:nvPr/>
        </p:nvSpPr>
        <p:spPr>
          <a:xfrm>
            <a:off x="1274707" y="2539546"/>
            <a:ext cx="10612600" cy="3671005"/>
          </a:xfrm>
          <a:prstGeom prst="rect">
            <a:avLst/>
          </a:prstGeom>
          <a:noFill/>
        </p:spPr>
        <p:txBody>
          <a:bodyPr wrap="square" rtlCol="0">
            <a:spAutoFit/>
          </a:bodyPr>
          <a:lstStyle/>
          <a:p>
            <a:pPr>
              <a:lnSpc>
                <a:spcPct val="200000"/>
              </a:lnSpc>
            </a:pPr>
            <a:r>
              <a:rPr lang="en-US" sz="2400" dirty="0">
                <a:solidFill>
                  <a:schemeClr val="accent1">
                    <a:lumMod val="75000"/>
                  </a:schemeClr>
                </a:solidFill>
                <a:latin typeface="Arial" panose="020B0604020202020204" pitchFamily="34" charset="0"/>
                <a:cs typeface="Arial" panose="020B0604020202020204" pitchFamily="34" charset="0"/>
              </a:rPr>
              <a:t>Step 1 – Establish a Need for the New Landfill</a:t>
            </a:r>
          </a:p>
          <a:p>
            <a:pPr>
              <a:lnSpc>
                <a:spcPct val="200000"/>
              </a:lnSpc>
            </a:pPr>
            <a:r>
              <a:rPr lang="en-US" sz="2400" dirty="0">
                <a:solidFill>
                  <a:schemeClr val="accent1">
                    <a:lumMod val="75000"/>
                  </a:schemeClr>
                </a:solidFill>
                <a:latin typeface="Arial" panose="020B0604020202020204" pitchFamily="34" charset="0"/>
                <a:cs typeface="Arial" panose="020B0604020202020204" pitchFamily="34" charset="0"/>
              </a:rPr>
              <a:t>Step 2 – Identify Potential Areas/ Sites that Meet Locational Criteria </a:t>
            </a:r>
          </a:p>
          <a:p>
            <a:r>
              <a:rPr lang="en-US" sz="2400" dirty="0">
                <a:solidFill>
                  <a:schemeClr val="accent1">
                    <a:lumMod val="75000"/>
                  </a:schemeClr>
                </a:solidFill>
                <a:latin typeface="Arial" panose="020B0604020202020204" pitchFamily="34" charset="0"/>
                <a:cs typeface="Arial" panose="020B0604020202020204" pitchFamily="34" charset="0"/>
              </a:rPr>
              <a:t>Step 3 – Complete Siting Process and Site Characterizations Consistent 		w/ DEQ Permitting Requirements on the Preferred Site(s) </a:t>
            </a:r>
          </a:p>
          <a:p>
            <a:pPr>
              <a:lnSpc>
                <a:spcPct val="200000"/>
              </a:lnSpc>
            </a:pPr>
            <a:r>
              <a:rPr lang="en-US" sz="2400" dirty="0">
                <a:solidFill>
                  <a:schemeClr val="accent1">
                    <a:lumMod val="75000"/>
                  </a:schemeClr>
                </a:solidFill>
                <a:latin typeface="Arial" panose="020B0604020202020204" pitchFamily="34" charset="0"/>
                <a:cs typeface="Arial" panose="020B0604020202020204" pitchFamily="34" charset="0"/>
              </a:rPr>
              <a:t>Step 4 – Complete Permit Documents and DEQ Application </a:t>
            </a:r>
          </a:p>
          <a:p>
            <a:pPr>
              <a:lnSpc>
                <a:spcPct val="200000"/>
              </a:lnSpc>
            </a:pPr>
            <a:r>
              <a:rPr lang="en-US" sz="2400" dirty="0">
                <a:solidFill>
                  <a:schemeClr val="accent1">
                    <a:lumMod val="75000"/>
                  </a:schemeClr>
                </a:solidFill>
                <a:latin typeface="Arial" panose="020B0604020202020204" pitchFamily="34" charset="0"/>
                <a:cs typeface="Arial" panose="020B0604020202020204" pitchFamily="34" charset="0"/>
              </a:rPr>
              <a:t>Step 5 – Complete Permit Application Process</a:t>
            </a:r>
          </a:p>
        </p:txBody>
      </p:sp>
    </p:spTree>
    <p:extLst>
      <p:ext uri="{BB962C8B-B14F-4D97-AF65-F5344CB8AC3E}">
        <p14:creationId xmlns:p14="http://schemas.microsoft.com/office/powerpoint/2010/main" val="925444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Site and Build a New In-County Landfill </a:t>
            </a:r>
          </a:p>
        </p:txBody>
      </p:sp>
      <p:graphicFrame>
        <p:nvGraphicFramePr>
          <p:cNvPr id="4" name="Table 3">
            <a:extLst>
              <a:ext uri="{FF2B5EF4-FFF2-40B4-BE49-F238E27FC236}">
                <a16:creationId xmlns:a16="http://schemas.microsoft.com/office/drawing/2014/main" id="{9C0EAA7F-4036-456D-A725-3A2BECFF5318}"/>
              </a:ext>
            </a:extLst>
          </p:cNvPr>
          <p:cNvGraphicFramePr>
            <a:graphicFrameLocks noGrp="1"/>
          </p:cNvGraphicFramePr>
          <p:nvPr>
            <p:extLst>
              <p:ext uri="{D42A27DB-BD31-4B8C-83A1-F6EECF244321}">
                <p14:modId xmlns:p14="http://schemas.microsoft.com/office/powerpoint/2010/main" val="3849060959"/>
              </p:ext>
            </p:extLst>
          </p:nvPr>
        </p:nvGraphicFramePr>
        <p:xfrm>
          <a:off x="2070100" y="2316480"/>
          <a:ext cx="7823200" cy="3855722"/>
        </p:xfrm>
        <a:graphic>
          <a:graphicData uri="http://schemas.openxmlformats.org/drawingml/2006/table">
            <a:tbl>
              <a:tblPr firstRow="1" bandRow="1">
                <a:tableStyleId>{5940675A-B579-460E-94D1-54222C63F5DA}</a:tableStyleId>
              </a:tblPr>
              <a:tblGrid>
                <a:gridCol w="5577114">
                  <a:extLst>
                    <a:ext uri="{9D8B030D-6E8A-4147-A177-3AD203B41FA5}">
                      <a16:colId xmlns:a16="http://schemas.microsoft.com/office/drawing/2014/main" val="1073858371"/>
                    </a:ext>
                  </a:extLst>
                </a:gridCol>
                <a:gridCol w="2246086">
                  <a:extLst>
                    <a:ext uri="{9D8B030D-6E8A-4147-A177-3AD203B41FA5}">
                      <a16:colId xmlns:a16="http://schemas.microsoft.com/office/drawing/2014/main" val="3560637737"/>
                    </a:ext>
                  </a:extLst>
                </a:gridCol>
              </a:tblGrid>
              <a:tr h="517404">
                <a:tc gridSpan="2">
                  <a:txBody>
                    <a:bodyPr/>
                    <a:lstStyle/>
                    <a:p>
                      <a:pPr algn="ctr"/>
                      <a:r>
                        <a:rPr lang="en-US" sz="2400" b="1" dirty="0">
                          <a:solidFill>
                            <a:schemeClr val="accent5">
                              <a:lumMod val="50000"/>
                            </a:schemeClr>
                          </a:solidFill>
                          <a:latin typeface="Arial" panose="020B0604020202020204" pitchFamily="34" charset="0"/>
                          <a:cs typeface="Arial" panose="020B0604020202020204" pitchFamily="34" charset="0"/>
                        </a:rPr>
                        <a:t>Siting a New Public Landfill </a:t>
                      </a:r>
                    </a:p>
                  </a:txBody>
                  <a:tcPr anchor="ctr">
                    <a:solidFill>
                      <a:schemeClr val="tx2">
                        <a:lumMod val="20000"/>
                        <a:lumOff val="80000"/>
                      </a:schemeClr>
                    </a:solidFill>
                  </a:tcPr>
                </a:tc>
                <a:tc hMerge="1">
                  <a:txBody>
                    <a:bodyPr/>
                    <a:lstStyle/>
                    <a:p>
                      <a:endParaRPr lang="en-US" dirty="0"/>
                    </a:p>
                  </a:txBody>
                  <a:tcPr/>
                </a:tc>
                <a:extLst>
                  <a:ext uri="{0D108BD9-81ED-4DB2-BD59-A6C34878D82A}">
                    <a16:rowId xmlns:a16="http://schemas.microsoft.com/office/drawing/2014/main" val="104283783"/>
                  </a:ext>
                </a:extLst>
              </a:tr>
              <a:tr h="893053">
                <a:tc>
                  <a:txBody>
                    <a:bodyPr/>
                    <a:lstStyle/>
                    <a:p>
                      <a:r>
                        <a:rPr lang="en-US" sz="2000" kern="1200" dirty="0">
                          <a:solidFill>
                            <a:schemeClr val="accent5">
                              <a:lumMod val="50000"/>
                            </a:schemeClr>
                          </a:solidFill>
                          <a:effectLst/>
                          <a:latin typeface="Arial" panose="020B0604020202020204" pitchFamily="34" charset="0"/>
                          <a:ea typeface="+mn-ea"/>
                          <a:cs typeface="Arial" panose="020B0604020202020204" pitchFamily="34" charset="0"/>
                        </a:rPr>
                        <a:t>Landfill Siting Process (Public Meetings) </a:t>
                      </a:r>
                      <a:endParaRPr lang="en-US" sz="20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2000" dirty="0">
                          <a:solidFill>
                            <a:schemeClr val="accent5">
                              <a:lumMod val="50000"/>
                            </a:schemeClr>
                          </a:solidFill>
                          <a:latin typeface="Arial" panose="020B0604020202020204" pitchFamily="34" charset="0"/>
                          <a:cs typeface="Arial" panose="020B0604020202020204" pitchFamily="34" charset="0"/>
                        </a:rPr>
                        <a:t>$ 300,000</a:t>
                      </a:r>
                    </a:p>
                  </a:txBody>
                  <a:tcPr anchor="ctr"/>
                </a:tc>
                <a:extLst>
                  <a:ext uri="{0D108BD9-81ED-4DB2-BD59-A6C34878D82A}">
                    <a16:rowId xmlns:a16="http://schemas.microsoft.com/office/drawing/2014/main" val="2409934493"/>
                  </a:ext>
                </a:extLst>
              </a:tr>
              <a:tr h="517404">
                <a:tc>
                  <a:txBody>
                    <a:bodyPr/>
                    <a:lstStyle/>
                    <a:p>
                      <a:r>
                        <a:rPr lang="en-US" sz="2000" kern="1200" dirty="0">
                          <a:solidFill>
                            <a:schemeClr val="accent5">
                              <a:lumMod val="50000"/>
                            </a:schemeClr>
                          </a:solidFill>
                          <a:effectLst/>
                          <a:latin typeface="Arial" panose="020B0604020202020204" pitchFamily="34" charset="0"/>
                          <a:ea typeface="+mn-ea"/>
                          <a:cs typeface="Arial" panose="020B0604020202020204" pitchFamily="34" charset="0"/>
                        </a:rPr>
                        <a:t>Site Characterization Reports </a:t>
                      </a:r>
                      <a:endParaRPr lang="en-US" sz="20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2000" dirty="0">
                          <a:solidFill>
                            <a:schemeClr val="accent5">
                              <a:lumMod val="50000"/>
                            </a:schemeClr>
                          </a:solidFill>
                          <a:latin typeface="Arial" panose="020B0604020202020204" pitchFamily="34" charset="0"/>
                          <a:cs typeface="Arial" panose="020B0604020202020204" pitchFamily="34" charset="0"/>
                        </a:rPr>
                        <a:t>$ 1,000,000</a:t>
                      </a:r>
                    </a:p>
                  </a:txBody>
                  <a:tcPr anchor="ctr"/>
                </a:tc>
                <a:extLst>
                  <a:ext uri="{0D108BD9-81ED-4DB2-BD59-A6C34878D82A}">
                    <a16:rowId xmlns:a16="http://schemas.microsoft.com/office/drawing/2014/main" val="1756350595"/>
                  </a:ext>
                </a:extLst>
              </a:tr>
              <a:tr h="893053">
                <a:tc>
                  <a:txBody>
                    <a:bodyPr/>
                    <a:lstStyle/>
                    <a:p>
                      <a:r>
                        <a:rPr lang="en-US" sz="2000" kern="1200" dirty="0">
                          <a:solidFill>
                            <a:schemeClr val="accent5">
                              <a:lumMod val="50000"/>
                            </a:schemeClr>
                          </a:solidFill>
                          <a:effectLst/>
                          <a:latin typeface="Arial" panose="020B0604020202020204" pitchFamily="34" charset="0"/>
                          <a:ea typeface="+mn-ea"/>
                          <a:cs typeface="Arial" panose="020B0604020202020204" pitchFamily="34" charset="0"/>
                        </a:rPr>
                        <a:t>Preliminary Engineering and Permit Documents </a:t>
                      </a:r>
                      <a:endParaRPr lang="en-US" sz="20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2000" dirty="0">
                          <a:solidFill>
                            <a:schemeClr val="accent5">
                              <a:lumMod val="50000"/>
                            </a:schemeClr>
                          </a:solidFill>
                          <a:latin typeface="Arial" panose="020B0604020202020204" pitchFamily="34" charset="0"/>
                          <a:cs typeface="Arial" panose="020B0604020202020204" pitchFamily="34" charset="0"/>
                        </a:rPr>
                        <a:t>$ 1,200,000</a:t>
                      </a:r>
                    </a:p>
                  </a:txBody>
                  <a:tcPr anchor="ctr"/>
                </a:tc>
                <a:extLst>
                  <a:ext uri="{0D108BD9-81ED-4DB2-BD59-A6C34878D82A}">
                    <a16:rowId xmlns:a16="http://schemas.microsoft.com/office/drawing/2014/main" val="1831011719"/>
                  </a:ext>
                </a:extLst>
              </a:tr>
              <a:tr h="517404">
                <a:tc>
                  <a:txBody>
                    <a:bodyPr/>
                    <a:lstStyle/>
                    <a:p>
                      <a:r>
                        <a:rPr lang="en-US" sz="2000" kern="1200" dirty="0">
                          <a:solidFill>
                            <a:schemeClr val="accent5">
                              <a:lumMod val="50000"/>
                            </a:schemeClr>
                          </a:solidFill>
                          <a:effectLst/>
                          <a:latin typeface="Arial" panose="020B0604020202020204" pitchFamily="34" charset="0"/>
                          <a:ea typeface="+mn-ea"/>
                          <a:cs typeface="Arial" panose="020B0604020202020204" pitchFamily="34" charset="0"/>
                        </a:rPr>
                        <a:t>Permitting Contingency (20%)</a:t>
                      </a:r>
                      <a:endParaRPr lang="en-US" sz="20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2000" dirty="0">
                          <a:solidFill>
                            <a:schemeClr val="accent5">
                              <a:lumMod val="50000"/>
                            </a:schemeClr>
                          </a:solidFill>
                          <a:latin typeface="Arial" panose="020B0604020202020204" pitchFamily="34" charset="0"/>
                          <a:cs typeface="Arial" panose="020B0604020202020204" pitchFamily="34" charset="0"/>
                        </a:rPr>
                        <a:t>$ 500,000</a:t>
                      </a:r>
                    </a:p>
                  </a:txBody>
                  <a:tcPr anchor="ctr"/>
                </a:tc>
                <a:extLst>
                  <a:ext uri="{0D108BD9-81ED-4DB2-BD59-A6C34878D82A}">
                    <a16:rowId xmlns:a16="http://schemas.microsoft.com/office/drawing/2014/main" val="1641763392"/>
                  </a:ext>
                </a:extLst>
              </a:tr>
              <a:tr h="517404">
                <a:tc>
                  <a:txBody>
                    <a:bodyPr/>
                    <a:lstStyle/>
                    <a:p>
                      <a:pPr algn="ctr"/>
                      <a:r>
                        <a:rPr lang="en-US" sz="2000" b="1" kern="1200" dirty="0">
                          <a:solidFill>
                            <a:schemeClr val="accent5">
                              <a:lumMod val="50000"/>
                            </a:schemeClr>
                          </a:solidFill>
                          <a:effectLst/>
                          <a:latin typeface="Arial" panose="020B0604020202020204" pitchFamily="34" charset="0"/>
                          <a:ea typeface="+mn-ea"/>
                          <a:cs typeface="Arial" panose="020B0604020202020204" pitchFamily="34" charset="0"/>
                        </a:rPr>
                        <a:t>Total</a:t>
                      </a:r>
                      <a:endParaRPr lang="en-US" sz="2000" dirty="0">
                        <a:solidFill>
                          <a:schemeClr val="accent5">
                            <a:lumMod val="50000"/>
                          </a:schemeClr>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r>
                        <a:rPr lang="en-US" sz="2000" b="1" dirty="0">
                          <a:solidFill>
                            <a:schemeClr val="accent5">
                              <a:lumMod val="50000"/>
                            </a:schemeClr>
                          </a:solidFill>
                          <a:latin typeface="Arial" panose="020B0604020202020204" pitchFamily="34" charset="0"/>
                          <a:cs typeface="Arial" panose="020B0604020202020204" pitchFamily="34" charset="0"/>
                        </a:rPr>
                        <a:t>$ 3,000,000</a:t>
                      </a:r>
                    </a:p>
                  </a:txBody>
                  <a:tcPr anchor="ctr">
                    <a:solidFill>
                      <a:schemeClr val="tx2">
                        <a:lumMod val="20000"/>
                        <a:lumOff val="80000"/>
                      </a:schemeClr>
                    </a:solidFill>
                  </a:tcPr>
                </a:tc>
                <a:extLst>
                  <a:ext uri="{0D108BD9-81ED-4DB2-BD59-A6C34878D82A}">
                    <a16:rowId xmlns:a16="http://schemas.microsoft.com/office/drawing/2014/main" val="654252901"/>
                  </a:ext>
                </a:extLst>
              </a:tr>
            </a:tbl>
          </a:graphicData>
        </a:graphic>
      </p:graphicFrame>
    </p:spTree>
    <p:extLst>
      <p:ext uri="{BB962C8B-B14F-4D97-AF65-F5344CB8AC3E}">
        <p14:creationId xmlns:p14="http://schemas.microsoft.com/office/powerpoint/2010/main" val="184562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Site and Build a New In-County Landfill </a:t>
            </a:r>
          </a:p>
        </p:txBody>
      </p:sp>
      <p:graphicFrame>
        <p:nvGraphicFramePr>
          <p:cNvPr id="3" name="Table 2">
            <a:extLst>
              <a:ext uri="{FF2B5EF4-FFF2-40B4-BE49-F238E27FC236}">
                <a16:creationId xmlns:a16="http://schemas.microsoft.com/office/drawing/2014/main" id="{FA93AD45-E751-4B4E-9890-5EA04319AEC3}"/>
              </a:ext>
            </a:extLst>
          </p:cNvPr>
          <p:cNvGraphicFramePr>
            <a:graphicFrameLocks noGrp="1"/>
          </p:cNvGraphicFramePr>
          <p:nvPr>
            <p:extLst>
              <p:ext uri="{D42A27DB-BD31-4B8C-83A1-F6EECF244321}">
                <p14:modId xmlns:p14="http://schemas.microsoft.com/office/powerpoint/2010/main" val="1539289630"/>
              </p:ext>
            </p:extLst>
          </p:nvPr>
        </p:nvGraphicFramePr>
        <p:xfrm>
          <a:off x="2298700" y="1871561"/>
          <a:ext cx="7594600" cy="4808790"/>
        </p:xfrm>
        <a:graphic>
          <a:graphicData uri="http://schemas.openxmlformats.org/drawingml/2006/table">
            <a:tbl>
              <a:tblPr firstRow="1" bandRow="1">
                <a:tableStyleId>{5940675A-B579-460E-94D1-54222C63F5DA}</a:tableStyleId>
              </a:tblPr>
              <a:tblGrid>
                <a:gridCol w="5765800">
                  <a:extLst>
                    <a:ext uri="{9D8B030D-6E8A-4147-A177-3AD203B41FA5}">
                      <a16:colId xmlns:a16="http://schemas.microsoft.com/office/drawing/2014/main" val="3419832391"/>
                    </a:ext>
                  </a:extLst>
                </a:gridCol>
                <a:gridCol w="1828800">
                  <a:extLst>
                    <a:ext uri="{9D8B030D-6E8A-4147-A177-3AD203B41FA5}">
                      <a16:colId xmlns:a16="http://schemas.microsoft.com/office/drawing/2014/main" val="2703853248"/>
                    </a:ext>
                  </a:extLst>
                </a:gridCol>
              </a:tblGrid>
              <a:tr h="469367">
                <a:tc gridSpan="2">
                  <a:txBody>
                    <a:bodyPr/>
                    <a:lstStyle/>
                    <a:p>
                      <a:pPr algn="ctr"/>
                      <a:r>
                        <a:rPr lang="en-US" sz="1800" b="1" kern="1200" dirty="0">
                          <a:solidFill>
                            <a:schemeClr val="accent5">
                              <a:lumMod val="50000"/>
                            </a:schemeClr>
                          </a:solidFill>
                          <a:effectLst/>
                          <a:latin typeface="Arial" panose="020B0604020202020204" pitchFamily="34" charset="0"/>
                          <a:ea typeface="+mn-ea"/>
                          <a:cs typeface="Arial" panose="020B0604020202020204" pitchFamily="34" charset="0"/>
                        </a:rPr>
                        <a:t>Landfill Development / Construction Cost </a:t>
                      </a:r>
                    </a:p>
                  </a:txBody>
                  <a:tcPr anchor="ctr">
                    <a:solidFill>
                      <a:schemeClr val="tx2">
                        <a:lumMod val="20000"/>
                        <a:lumOff val="80000"/>
                      </a:schemeClr>
                    </a:solidFill>
                  </a:tcPr>
                </a:tc>
                <a:tc hMerge="1">
                  <a:txBody>
                    <a:bodyPr/>
                    <a:lstStyle/>
                    <a:p>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370858294"/>
                  </a:ext>
                </a:extLst>
              </a:tr>
              <a:tr h="1001649">
                <a:tc>
                  <a:txBody>
                    <a:bodyPr/>
                    <a:lstStyle/>
                    <a:p>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Support Facilities</a:t>
                      </a:r>
                    </a:p>
                    <a:p>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(Includes access roads; scales; employee center; Maintenance shops; utilities) </a:t>
                      </a:r>
                    </a:p>
                  </a:txBody>
                  <a:tcPr anchor="ctr"/>
                </a:tc>
                <a:tc>
                  <a:txBody>
                    <a:bodyPr/>
                    <a:lstStyle/>
                    <a:p>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$ 4,000,000</a:t>
                      </a:r>
                    </a:p>
                  </a:txBody>
                  <a:tcPr anchor="ctr"/>
                </a:tc>
                <a:extLst>
                  <a:ext uri="{0D108BD9-81ED-4DB2-BD59-A6C34878D82A}">
                    <a16:rowId xmlns:a16="http://schemas.microsoft.com/office/drawing/2014/main" val="3911401101"/>
                  </a:ext>
                </a:extLst>
              </a:tr>
              <a:tr h="514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Initial landfill cells / Leachate collection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$ 2,000,000</a:t>
                      </a:r>
                    </a:p>
                  </a:txBody>
                  <a:tcPr anchor="ctr"/>
                </a:tc>
                <a:extLst>
                  <a:ext uri="{0D108BD9-81ED-4DB2-BD59-A6C34878D82A}">
                    <a16:rowId xmlns:a16="http://schemas.microsoft.com/office/drawing/2014/main" val="830893040"/>
                  </a:ext>
                </a:extLst>
              </a:tr>
              <a:tr h="473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Leachate lagoon and controls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$ 1,000,000</a:t>
                      </a:r>
                    </a:p>
                  </a:txBody>
                  <a:tcPr anchor="ctr"/>
                </a:tc>
                <a:extLst>
                  <a:ext uri="{0D108BD9-81ED-4DB2-BD59-A6C34878D82A}">
                    <a16:rowId xmlns:a16="http://schemas.microsoft.com/office/drawing/2014/main" val="3504346624"/>
                  </a:ext>
                </a:extLst>
              </a:tr>
              <a:tr h="534639">
                <a:tc>
                  <a:txBody>
                    <a:bodyPr/>
                    <a:lstStyle/>
                    <a:p>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Environmental Monitoring systems	</a:t>
                      </a:r>
                      <a:endParaRPr lang="en-US" sz="18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1800" dirty="0">
                          <a:solidFill>
                            <a:schemeClr val="accent5">
                              <a:lumMod val="50000"/>
                            </a:schemeClr>
                          </a:solidFill>
                          <a:latin typeface="Arial" panose="020B0604020202020204" pitchFamily="34" charset="0"/>
                          <a:cs typeface="Arial" panose="020B0604020202020204" pitchFamily="34" charset="0"/>
                        </a:rPr>
                        <a:t>$ 1,000,000</a:t>
                      </a:r>
                    </a:p>
                  </a:txBody>
                  <a:tcPr anchor="ctr"/>
                </a:tc>
                <a:extLst>
                  <a:ext uri="{0D108BD9-81ED-4DB2-BD59-A6C34878D82A}">
                    <a16:rowId xmlns:a16="http://schemas.microsoft.com/office/drawing/2014/main" val="2417567702"/>
                  </a:ext>
                </a:extLst>
              </a:tr>
              <a:tr h="401141">
                <a:tc>
                  <a:txBody>
                    <a:bodyPr/>
                    <a:lstStyle/>
                    <a:p>
                      <a:r>
                        <a:rPr lang="en-US" sz="1800" b="1" kern="1200" dirty="0">
                          <a:solidFill>
                            <a:schemeClr val="accent5">
                              <a:lumMod val="50000"/>
                            </a:schemeClr>
                          </a:solidFill>
                          <a:effectLst/>
                          <a:latin typeface="Arial" panose="020B0604020202020204" pitchFamily="34" charset="0"/>
                          <a:ea typeface="+mn-ea"/>
                          <a:cs typeface="Arial" panose="020B0604020202020204" pitchFamily="34" charset="0"/>
                        </a:rPr>
                        <a:t>Subtotal 	</a:t>
                      </a:r>
                    </a:p>
                  </a:txBody>
                  <a:tcPr anchor="ctr">
                    <a:solidFill>
                      <a:schemeClr val="bg2">
                        <a:lumMod val="90000"/>
                      </a:schemeClr>
                    </a:solidFill>
                  </a:tcPr>
                </a:tc>
                <a:tc>
                  <a:txBody>
                    <a:bodyPr/>
                    <a:lstStyle/>
                    <a:p>
                      <a:r>
                        <a:rPr lang="en-US" sz="1800" b="1" kern="1200" dirty="0">
                          <a:solidFill>
                            <a:schemeClr val="accent5">
                              <a:lumMod val="50000"/>
                            </a:schemeClr>
                          </a:solidFill>
                          <a:effectLst/>
                          <a:latin typeface="Arial" panose="020B0604020202020204" pitchFamily="34" charset="0"/>
                          <a:ea typeface="+mn-ea"/>
                          <a:cs typeface="Arial" panose="020B0604020202020204" pitchFamily="34" charset="0"/>
                        </a:rPr>
                        <a:t>$ 8,000,000</a:t>
                      </a:r>
                    </a:p>
                  </a:txBody>
                  <a:tcPr anchor="ctr">
                    <a:solidFill>
                      <a:schemeClr val="bg2">
                        <a:lumMod val="90000"/>
                      </a:schemeClr>
                    </a:solidFill>
                  </a:tcPr>
                </a:tc>
                <a:extLst>
                  <a:ext uri="{0D108BD9-81ED-4DB2-BD59-A6C34878D82A}">
                    <a16:rowId xmlns:a16="http://schemas.microsoft.com/office/drawing/2014/main" val="237228482"/>
                  </a:ext>
                </a:extLst>
              </a:tr>
              <a:tr h="507210">
                <a:tc>
                  <a:txBody>
                    <a:bodyPr/>
                    <a:lstStyle/>
                    <a:p>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Engineering/ Construction Services/ Administration	</a:t>
                      </a:r>
                      <a:endParaRPr lang="en-US" sz="18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1800" dirty="0">
                          <a:solidFill>
                            <a:schemeClr val="accent5">
                              <a:lumMod val="50000"/>
                            </a:schemeClr>
                          </a:solidFill>
                          <a:latin typeface="Arial" panose="020B0604020202020204" pitchFamily="34" charset="0"/>
                          <a:cs typeface="Arial" panose="020B0604020202020204" pitchFamily="34" charset="0"/>
                        </a:rPr>
                        <a:t>$ 1,200,000</a:t>
                      </a:r>
                    </a:p>
                  </a:txBody>
                  <a:tcPr anchor="ctr"/>
                </a:tc>
                <a:extLst>
                  <a:ext uri="{0D108BD9-81ED-4DB2-BD59-A6C34878D82A}">
                    <a16:rowId xmlns:a16="http://schemas.microsoft.com/office/drawing/2014/main" val="2882261525"/>
                  </a:ext>
                </a:extLst>
              </a:tr>
              <a:tr h="453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Contingency (15%)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$ 1,600,000</a:t>
                      </a:r>
                    </a:p>
                  </a:txBody>
                  <a:tcPr anchor="ctr"/>
                </a:tc>
                <a:extLst>
                  <a:ext uri="{0D108BD9-81ED-4DB2-BD59-A6C34878D82A}">
                    <a16:rowId xmlns:a16="http://schemas.microsoft.com/office/drawing/2014/main" val="3671053222"/>
                  </a:ext>
                </a:extLst>
              </a:tr>
              <a:tr h="453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5">
                              <a:lumMod val="50000"/>
                            </a:schemeClr>
                          </a:solidFill>
                          <a:effectLst/>
                          <a:latin typeface="Arial" panose="020B0604020202020204" pitchFamily="34" charset="0"/>
                          <a:ea typeface="+mn-ea"/>
                          <a:cs typeface="Arial" panose="020B0604020202020204" pitchFamily="34" charset="0"/>
                        </a:rPr>
                        <a:t>Total Estimated Construction Cost </a:t>
                      </a:r>
                    </a:p>
                  </a:txBody>
                  <a:tcPr anchor="ct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5">
                              <a:lumMod val="50000"/>
                            </a:schemeClr>
                          </a:solidFill>
                          <a:effectLst/>
                          <a:latin typeface="Arial" panose="020B0604020202020204" pitchFamily="34" charset="0"/>
                          <a:ea typeface="+mn-ea"/>
                          <a:cs typeface="Arial" panose="020B0604020202020204" pitchFamily="34" charset="0"/>
                        </a:rPr>
                        <a:t>$ 11,000,000</a:t>
                      </a:r>
                    </a:p>
                  </a:txBody>
                  <a:tcPr anchor="ctr">
                    <a:solidFill>
                      <a:schemeClr val="bg2">
                        <a:lumMod val="90000"/>
                      </a:schemeClr>
                    </a:solidFill>
                  </a:tcPr>
                </a:tc>
                <a:extLst>
                  <a:ext uri="{0D108BD9-81ED-4DB2-BD59-A6C34878D82A}">
                    <a16:rowId xmlns:a16="http://schemas.microsoft.com/office/drawing/2014/main" val="713632758"/>
                  </a:ext>
                </a:extLst>
              </a:tr>
            </a:tbl>
          </a:graphicData>
        </a:graphic>
      </p:graphicFrame>
    </p:spTree>
    <p:extLst>
      <p:ext uri="{BB962C8B-B14F-4D97-AF65-F5344CB8AC3E}">
        <p14:creationId xmlns:p14="http://schemas.microsoft.com/office/powerpoint/2010/main" val="123179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11065862"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Site and Build a New In-County Landfill </a:t>
            </a:r>
          </a:p>
          <a:p>
            <a:pPr algn="ctr"/>
            <a:r>
              <a:rPr lang="en-US" sz="4000" b="1" dirty="0">
                <a:solidFill>
                  <a:schemeClr val="bg1"/>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40F713AF-A05D-4F5F-A691-515D0C3F7273}"/>
              </a:ext>
            </a:extLst>
          </p:cNvPr>
          <p:cNvSpPr txBox="1"/>
          <p:nvPr/>
        </p:nvSpPr>
        <p:spPr>
          <a:xfrm>
            <a:off x="877613" y="1859621"/>
            <a:ext cx="10436773" cy="5755422"/>
          </a:xfrm>
          <a:prstGeom prst="rect">
            <a:avLst/>
          </a:prstGeom>
          <a:noFill/>
        </p:spPr>
        <p:txBody>
          <a:bodyPr wrap="square" rtlCol="0">
            <a:spAutoFit/>
          </a:bodyPr>
          <a:lstStyle/>
          <a:p>
            <a:r>
              <a:rPr lang="en-US" sz="3200" b="1" u="sng" dirty="0">
                <a:solidFill>
                  <a:schemeClr val="accent1">
                    <a:lumMod val="75000"/>
                  </a:schemeClr>
                </a:solidFill>
                <a:latin typeface="Arial" panose="020B0604020202020204" pitchFamily="34" charset="0"/>
                <a:cs typeface="Arial" panose="020B0604020202020204" pitchFamily="34" charset="0"/>
              </a:rPr>
              <a:t>Implementation and Schedule</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Complete Siting studies and permitting  - 5 to 6 Yrs.</a:t>
            </a:r>
          </a:p>
          <a:p>
            <a:r>
              <a:rPr lang="en-US" sz="2800" dirty="0">
                <a:solidFill>
                  <a:schemeClr val="accent1">
                    <a:lumMod val="50000"/>
                  </a:schemeClr>
                </a:solidFill>
                <a:latin typeface="Arial" panose="020B0604020202020204" pitchFamily="34" charset="0"/>
                <a:cs typeface="Arial" panose="020B0604020202020204" pitchFamily="34" charset="0"/>
              </a:rPr>
              <a:t>	(assumes potential legal challenges)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2. County has some risk exposure for obtaining permits based 	on past experience in state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3. Requires capital Investment to site and build (2 -3 Yrs.)</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8608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01" y="96205"/>
            <a:ext cx="1386036" cy="12689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pic>
        <p:nvPicPr>
          <p:cNvPr id="4" name="Picture 3">
            <a:extLst>
              <a:ext uri="{FF2B5EF4-FFF2-40B4-BE49-F238E27FC236}">
                <a16:creationId xmlns:a16="http://schemas.microsoft.com/office/drawing/2014/main" id="{67516805-596E-4888-ABD6-A4B43E714166}"/>
              </a:ext>
            </a:extLst>
          </p:cNvPr>
          <p:cNvPicPr>
            <a:picLocks noChangeAspect="1"/>
          </p:cNvPicPr>
          <p:nvPr/>
        </p:nvPicPr>
        <p:blipFill>
          <a:blip r:embed="rId3"/>
          <a:stretch>
            <a:fillRect/>
          </a:stretch>
        </p:blipFill>
        <p:spPr>
          <a:xfrm>
            <a:off x="780983" y="1409423"/>
            <a:ext cx="10968200" cy="5548155"/>
          </a:xfrm>
          <a:prstGeom prst="rect">
            <a:avLst/>
          </a:prstGeom>
        </p:spPr>
      </p:pic>
    </p:spTree>
    <p:extLst>
      <p:ext uri="{BB962C8B-B14F-4D97-AF65-F5344CB8AC3E}">
        <p14:creationId xmlns:p14="http://schemas.microsoft.com/office/powerpoint/2010/main" val="142041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01" y="96205"/>
            <a:ext cx="1386036" cy="12689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pic>
        <p:nvPicPr>
          <p:cNvPr id="3" name="Picture 2">
            <a:extLst>
              <a:ext uri="{FF2B5EF4-FFF2-40B4-BE49-F238E27FC236}">
                <a16:creationId xmlns:a16="http://schemas.microsoft.com/office/drawing/2014/main" id="{E8B0B476-99CC-4101-8EF0-F4410B0E60BF}"/>
              </a:ext>
            </a:extLst>
          </p:cNvPr>
          <p:cNvPicPr>
            <a:picLocks noChangeAspect="1"/>
          </p:cNvPicPr>
          <p:nvPr/>
        </p:nvPicPr>
        <p:blipFill>
          <a:blip r:embed="rId3"/>
          <a:stretch>
            <a:fillRect/>
          </a:stretch>
        </p:blipFill>
        <p:spPr>
          <a:xfrm>
            <a:off x="533399" y="1481284"/>
            <a:ext cx="11329926" cy="5373317"/>
          </a:xfrm>
          <a:prstGeom prst="rect">
            <a:avLst/>
          </a:prstGeom>
        </p:spPr>
      </p:pic>
    </p:spTree>
    <p:extLst>
      <p:ext uri="{BB962C8B-B14F-4D97-AF65-F5344CB8AC3E}">
        <p14:creationId xmlns:p14="http://schemas.microsoft.com/office/powerpoint/2010/main" val="122056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00" y="96205"/>
            <a:ext cx="1386036" cy="12689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grpSp>
        <p:nvGrpSpPr>
          <p:cNvPr id="12" name="Group 11">
            <a:extLst>
              <a:ext uri="{FF2B5EF4-FFF2-40B4-BE49-F238E27FC236}">
                <a16:creationId xmlns:a16="http://schemas.microsoft.com/office/drawing/2014/main" id="{AE7FD905-45E9-455D-8CCE-E238D6331AB4}"/>
              </a:ext>
            </a:extLst>
          </p:cNvPr>
          <p:cNvGrpSpPr/>
          <p:nvPr/>
        </p:nvGrpSpPr>
        <p:grpSpPr>
          <a:xfrm>
            <a:off x="328677" y="1631148"/>
            <a:ext cx="10857475" cy="5722593"/>
            <a:chOff x="667261" y="1039203"/>
            <a:chExt cx="10857475" cy="5722593"/>
          </a:xfrm>
        </p:grpSpPr>
        <p:pic>
          <p:nvPicPr>
            <p:cNvPr id="5" name="Picture 4">
              <a:extLst>
                <a:ext uri="{FF2B5EF4-FFF2-40B4-BE49-F238E27FC236}">
                  <a16:creationId xmlns:a16="http://schemas.microsoft.com/office/drawing/2014/main" id="{8EE0F24E-42A7-4B3C-9B20-46B6FC71AEBB}"/>
                </a:ext>
              </a:extLst>
            </p:cNvPr>
            <p:cNvPicPr>
              <a:picLocks noChangeAspect="1"/>
            </p:cNvPicPr>
            <p:nvPr/>
          </p:nvPicPr>
          <p:blipFill rotWithShape="1">
            <a:blip r:embed="rId3"/>
            <a:srcRect l="253" t="-266" r="253" b="1988"/>
            <a:stretch/>
          </p:blipFill>
          <p:spPr>
            <a:xfrm>
              <a:off x="667261" y="2556076"/>
              <a:ext cx="10857475" cy="4205720"/>
            </a:xfrm>
            <a:prstGeom prst="rect">
              <a:avLst/>
            </a:prstGeom>
            <a:ln w="19050">
              <a:solidFill>
                <a:schemeClr val="tx1"/>
              </a:solidFill>
            </a:ln>
          </p:spPr>
        </p:pic>
        <p:pic>
          <p:nvPicPr>
            <p:cNvPr id="6" name="Picture 5">
              <a:extLst>
                <a:ext uri="{FF2B5EF4-FFF2-40B4-BE49-F238E27FC236}">
                  <a16:creationId xmlns:a16="http://schemas.microsoft.com/office/drawing/2014/main" id="{1AE8AE7E-B0E6-476E-BD6E-B56FC66D6C07}"/>
                </a:ext>
              </a:extLst>
            </p:cNvPr>
            <p:cNvPicPr>
              <a:picLocks noChangeAspect="1"/>
            </p:cNvPicPr>
            <p:nvPr/>
          </p:nvPicPr>
          <p:blipFill>
            <a:blip r:embed="rId4"/>
            <a:stretch>
              <a:fillRect/>
            </a:stretch>
          </p:blipFill>
          <p:spPr>
            <a:xfrm>
              <a:off x="667261" y="1039203"/>
              <a:ext cx="10857475" cy="1554491"/>
            </a:xfrm>
            <a:prstGeom prst="rect">
              <a:avLst/>
            </a:prstGeom>
            <a:ln w="28575">
              <a:solidFill>
                <a:schemeClr val="tx1"/>
              </a:solidFill>
            </a:ln>
          </p:spPr>
        </p:pic>
      </p:grpSp>
    </p:spTree>
    <p:extLst>
      <p:ext uri="{BB962C8B-B14F-4D97-AF65-F5344CB8AC3E}">
        <p14:creationId xmlns:p14="http://schemas.microsoft.com/office/powerpoint/2010/main" val="306125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SWAC – Agenda 11/27/18</a:t>
            </a:r>
          </a:p>
        </p:txBody>
      </p:sp>
      <p:sp>
        <p:nvSpPr>
          <p:cNvPr id="31" name="TextBox 30">
            <a:extLst>
              <a:ext uri="{FF2B5EF4-FFF2-40B4-BE49-F238E27FC236}">
                <a16:creationId xmlns:a16="http://schemas.microsoft.com/office/drawing/2014/main" id="{BB311E00-0494-481C-B8B9-5F11996FFF28}"/>
              </a:ext>
            </a:extLst>
          </p:cNvPr>
          <p:cNvSpPr txBox="1"/>
          <p:nvPr/>
        </p:nvSpPr>
        <p:spPr>
          <a:xfrm>
            <a:off x="787592" y="1909255"/>
            <a:ext cx="10989249" cy="4524315"/>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1. City of Bend – Southeast Development Plan	</a:t>
            </a:r>
          </a:p>
          <a:p>
            <a:r>
              <a:rPr lang="en-US" sz="2800" b="1" dirty="0">
                <a:solidFill>
                  <a:schemeClr val="accent1">
                    <a:lumMod val="75000"/>
                  </a:schemeClr>
                </a:solidFill>
                <a:latin typeface="Arial" panose="020B0604020202020204" pitchFamily="34" charset="0"/>
                <a:cs typeface="Arial" panose="020B0604020202020204" pitchFamily="34" charset="0"/>
              </a:rPr>
              <a:t>2. Chapter 7 – Draft Landfill Disposal</a:t>
            </a:r>
          </a:p>
          <a:p>
            <a:pPr marL="1828800" lvl="3" indent="-457200">
              <a:buFont typeface="Wingdings" panose="05000000000000000000" pitchFamily="2" charset="2"/>
              <a:buChar char="Ø"/>
            </a:pPr>
            <a:r>
              <a:rPr lang="en-US" sz="2800" dirty="0">
                <a:solidFill>
                  <a:schemeClr val="accent1">
                    <a:lumMod val="75000"/>
                  </a:schemeClr>
                </a:solidFill>
                <a:latin typeface="Arial" panose="020B0604020202020204" pitchFamily="34" charset="0"/>
                <a:cs typeface="Arial" panose="020B0604020202020204" pitchFamily="34" charset="0"/>
              </a:rPr>
              <a:t>Disposal Options</a:t>
            </a:r>
          </a:p>
          <a:p>
            <a:pPr lvl="3"/>
            <a:r>
              <a:rPr lang="en-US" sz="2800" dirty="0">
                <a:solidFill>
                  <a:schemeClr val="accent1">
                    <a:lumMod val="75000"/>
                  </a:schemeClr>
                </a:solidFill>
                <a:latin typeface="Arial" panose="020B0604020202020204" pitchFamily="34" charset="0"/>
                <a:cs typeface="Arial" panose="020B0604020202020204" pitchFamily="34" charset="0"/>
              </a:rPr>
              <a:t>	- Existing Disposal System</a:t>
            </a:r>
          </a:p>
          <a:p>
            <a:pPr lvl="3"/>
            <a:r>
              <a:rPr lang="en-US" sz="2800" dirty="0">
                <a:solidFill>
                  <a:schemeClr val="accent1">
                    <a:lumMod val="75000"/>
                  </a:schemeClr>
                </a:solidFill>
                <a:latin typeface="Arial" panose="020B0604020202020204" pitchFamily="34" charset="0"/>
                <a:cs typeface="Arial" panose="020B0604020202020204" pitchFamily="34" charset="0"/>
              </a:rPr>
              <a:t>	- Transport to Out of County Landfill</a:t>
            </a:r>
          </a:p>
          <a:p>
            <a:pPr lvl="3"/>
            <a:r>
              <a:rPr lang="en-US" sz="2800" dirty="0">
                <a:solidFill>
                  <a:schemeClr val="accent1">
                    <a:lumMod val="75000"/>
                  </a:schemeClr>
                </a:solidFill>
                <a:latin typeface="Arial" panose="020B0604020202020204" pitchFamily="34" charset="0"/>
                <a:cs typeface="Arial" panose="020B0604020202020204" pitchFamily="34" charset="0"/>
              </a:rPr>
              <a:t>			Crook County </a:t>
            </a:r>
          </a:p>
          <a:p>
            <a:pPr lvl="3"/>
            <a:r>
              <a:rPr lang="en-US" sz="2800" dirty="0">
                <a:solidFill>
                  <a:schemeClr val="accent1">
                    <a:lumMod val="75000"/>
                  </a:schemeClr>
                </a:solidFill>
                <a:latin typeface="Arial" panose="020B0604020202020204" pitchFamily="34" charset="0"/>
                <a:cs typeface="Arial" panose="020B0604020202020204" pitchFamily="34" charset="0"/>
              </a:rPr>
              <a:t>	- Site new In-County Landfill  </a:t>
            </a:r>
          </a:p>
          <a:p>
            <a:pPr marL="1828800" lvl="3" indent="-457200">
              <a:buFont typeface="Wingdings" panose="05000000000000000000" pitchFamily="2" charset="2"/>
              <a:buChar char="Ø"/>
            </a:pPr>
            <a:r>
              <a:rPr lang="en-US" sz="2800" dirty="0">
                <a:solidFill>
                  <a:schemeClr val="accent1">
                    <a:lumMod val="75000"/>
                  </a:schemeClr>
                </a:solidFill>
                <a:latin typeface="Arial" panose="020B0604020202020204" pitchFamily="34" charset="0"/>
                <a:cs typeface="Arial" panose="020B0604020202020204" pitchFamily="34" charset="0"/>
              </a:rPr>
              <a:t>Evaluation of Options</a:t>
            </a:r>
          </a:p>
          <a:p>
            <a:r>
              <a:rPr lang="en-US" sz="2800" b="1" dirty="0">
                <a:solidFill>
                  <a:schemeClr val="accent1">
                    <a:lumMod val="75000"/>
                  </a:schemeClr>
                </a:solidFill>
                <a:latin typeface="Arial" panose="020B0604020202020204" pitchFamily="34" charset="0"/>
                <a:cs typeface="Arial" panose="020B0604020202020204" pitchFamily="34" charset="0"/>
              </a:rPr>
              <a:t>3.	Review of Summary  </a:t>
            </a:r>
          </a:p>
          <a:p>
            <a:r>
              <a:rPr lang="en-US" sz="2800" b="1" dirty="0">
                <a:solidFill>
                  <a:schemeClr val="accent1">
                    <a:lumMod val="75000"/>
                  </a:schemeClr>
                </a:solidFill>
                <a:latin typeface="Arial" panose="020B0604020202020204" pitchFamily="34" charset="0"/>
                <a:cs typeface="Arial" panose="020B0604020202020204" pitchFamily="34" charset="0"/>
              </a:rPr>
              <a:t>4. 	Schedule of Meetings </a:t>
            </a:r>
            <a:r>
              <a:rPr lang="en-US" sz="2800" dirty="0">
                <a:solidFill>
                  <a:schemeClr val="accent1">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7652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31067" y="211263"/>
            <a:ext cx="9942786"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Summary of Draft SWMP Recommendations</a:t>
            </a:r>
          </a:p>
        </p:txBody>
      </p:sp>
      <p:sp>
        <p:nvSpPr>
          <p:cNvPr id="4" name="TextBox 3">
            <a:extLst>
              <a:ext uri="{FF2B5EF4-FFF2-40B4-BE49-F238E27FC236}">
                <a16:creationId xmlns:a16="http://schemas.microsoft.com/office/drawing/2014/main" id="{03712557-A743-4A1E-92CC-518C1C784E2D}"/>
              </a:ext>
            </a:extLst>
          </p:cNvPr>
          <p:cNvSpPr txBox="1"/>
          <p:nvPr/>
        </p:nvSpPr>
        <p:spPr>
          <a:xfrm>
            <a:off x="1731067" y="2193889"/>
            <a:ext cx="9118614" cy="584775"/>
          </a:xfrm>
          <a:prstGeom prst="rect">
            <a:avLst/>
          </a:prstGeom>
          <a:noFill/>
        </p:spPr>
        <p:txBody>
          <a:bodyPr wrap="square" rtlCol="0">
            <a:spAutoFit/>
          </a:bodyPr>
          <a:lstStyle/>
          <a:p>
            <a:pPr algn="ctr"/>
            <a:r>
              <a:rPr lang="en-US" sz="3200" b="1" u="sng" dirty="0">
                <a:solidFill>
                  <a:schemeClr val="accent1">
                    <a:lumMod val="75000"/>
                  </a:schemeClr>
                </a:solidFill>
                <a:latin typeface="Arial" panose="020B0604020202020204" pitchFamily="34" charset="0"/>
                <a:cs typeface="Arial" panose="020B0604020202020204" pitchFamily="34" charset="0"/>
              </a:rPr>
              <a:t>Waste Reduction and Recycling </a:t>
            </a:r>
          </a:p>
        </p:txBody>
      </p:sp>
      <p:sp>
        <p:nvSpPr>
          <p:cNvPr id="5" name="TextBox 4">
            <a:extLst>
              <a:ext uri="{FF2B5EF4-FFF2-40B4-BE49-F238E27FC236}">
                <a16:creationId xmlns:a16="http://schemas.microsoft.com/office/drawing/2014/main" id="{6EBD9567-8500-4369-B74A-42DFB68C084F}"/>
              </a:ext>
            </a:extLst>
          </p:cNvPr>
          <p:cNvSpPr txBox="1"/>
          <p:nvPr/>
        </p:nvSpPr>
        <p:spPr>
          <a:xfrm>
            <a:off x="2203443" y="3156104"/>
            <a:ext cx="7785114" cy="2970685"/>
          </a:xfrm>
          <a:prstGeom prst="rect">
            <a:avLst/>
          </a:prstGeom>
          <a:noFill/>
        </p:spPr>
        <p:txBody>
          <a:bodyPr wrap="square" rtlCol="0">
            <a:spAutoFit/>
          </a:bodyPr>
          <a:lstStyle/>
          <a:p>
            <a:pPr marL="342900" lvl="0" indent="-342900">
              <a:lnSpc>
                <a:spcPct val="150000"/>
              </a:lnSpc>
              <a:buFont typeface="+mj-lt"/>
              <a:buAutoNum type="arabicPeriod"/>
            </a:pPr>
            <a:r>
              <a:rPr lang="en-US" sz="3200" dirty="0">
                <a:solidFill>
                  <a:schemeClr val="accent1">
                    <a:lumMod val="75000"/>
                  </a:schemeClr>
                </a:solidFill>
                <a:latin typeface="Arial" panose="020B0604020202020204" pitchFamily="34" charset="0"/>
                <a:cs typeface="Arial" panose="020B0604020202020204" pitchFamily="34" charset="0"/>
              </a:rPr>
              <a:t>Residential - Single family households</a:t>
            </a:r>
          </a:p>
          <a:p>
            <a:pPr marL="342900" lvl="0" indent="-342900">
              <a:lnSpc>
                <a:spcPct val="150000"/>
              </a:lnSpc>
              <a:buFont typeface="+mj-lt"/>
              <a:buAutoNum type="arabicPeriod"/>
            </a:pPr>
            <a:r>
              <a:rPr lang="en-US" sz="3200" dirty="0">
                <a:solidFill>
                  <a:schemeClr val="accent1">
                    <a:lumMod val="75000"/>
                  </a:schemeClr>
                </a:solidFill>
                <a:latin typeface="Arial" panose="020B0604020202020204" pitchFamily="34" charset="0"/>
                <a:cs typeface="Arial" panose="020B0604020202020204" pitchFamily="34" charset="0"/>
              </a:rPr>
              <a:t>Multi-family Units </a:t>
            </a:r>
          </a:p>
          <a:p>
            <a:pPr marL="342900" lvl="0" indent="-342900">
              <a:lnSpc>
                <a:spcPct val="150000"/>
              </a:lnSpc>
              <a:buFont typeface="+mj-lt"/>
              <a:buAutoNum type="arabicPeriod"/>
            </a:pPr>
            <a:r>
              <a:rPr lang="en-US" sz="3200" dirty="0">
                <a:solidFill>
                  <a:schemeClr val="accent1">
                    <a:lumMod val="75000"/>
                  </a:schemeClr>
                </a:solidFill>
                <a:latin typeface="Arial" panose="020B0604020202020204" pitchFamily="34" charset="0"/>
                <a:cs typeface="Arial" panose="020B0604020202020204" pitchFamily="34" charset="0"/>
              </a:rPr>
              <a:t>Commercial businesses </a:t>
            </a:r>
          </a:p>
          <a:p>
            <a:pPr marL="342900" lvl="0" indent="-342900">
              <a:lnSpc>
                <a:spcPct val="150000"/>
              </a:lnSpc>
              <a:buFont typeface="+mj-lt"/>
              <a:buAutoNum type="arabicPeriod"/>
            </a:pPr>
            <a:r>
              <a:rPr lang="en-US" sz="3200" dirty="0">
                <a:solidFill>
                  <a:schemeClr val="accent1">
                    <a:lumMod val="75000"/>
                  </a:schemeClr>
                </a:solidFill>
                <a:latin typeface="Arial" panose="020B0604020202020204" pitchFamily="34" charset="0"/>
                <a:cs typeface="Arial" panose="020B0604020202020204" pitchFamily="34" charset="0"/>
              </a:rPr>
              <a:t>Construction and demolition generators</a:t>
            </a:r>
            <a:endParaRPr lang="en-US" sz="3200" dirty="0">
              <a:solidFill>
                <a:schemeClr val="accent1">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27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31067" y="211263"/>
            <a:ext cx="9942786"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Summary of Draft SWMP Recommendations</a:t>
            </a:r>
          </a:p>
        </p:txBody>
      </p:sp>
      <p:sp>
        <p:nvSpPr>
          <p:cNvPr id="4" name="TextBox 3">
            <a:extLst>
              <a:ext uri="{FF2B5EF4-FFF2-40B4-BE49-F238E27FC236}">
                <a16:creationId xmlns:a16="http://schemas.microsoft.com/office/drawing/2014/main" id="{03712557-A743-4A1E-92CC-518C1C784E2D}"/>
              </a:ext>
            </a:extLst>
          </p:cNvPr>
          <p:cNvSpPr txBox="1"/>
          <p:nvPr/>
        </p:nvSpPr>
        <p:spPr>
          <a:xfrm>
            <a:off x="770701" y="2124443"/>
            <a:ext cx="11004382" cy="523220"/>
          </a:xfrm>
          <a:prstGeom prst="rect">
            <a:avLst/>
          </a:prstGeom>
          <a:noFill/>
        </p:spPr>
        <p:txBody>
          <a:bodyPr wrap="square" rtlCol="0">
            <a:spAutoFit/>
          </a:bodyPr>
          <a:lstStyle/>
          <a:p>
            <a:pPr algn="ctr"/>
            <a:r>
              <a:rPr lang="en-US" sz="2800" b="1" u="sng" dirty="0">
                <a:solidFill>
                  <a:schemeClr val="accent1">
                    <a:lumMod val="75000"/>
                  </a:schemeClr>
                </a:solidFill>
                <a:latin typeface="Arial" panose="020B0604020202020204" pitchFamily="34" charset="0"/>
                <a:cs typeface="Arial" panose="020B0604020202020204" pitchFamily="34" charset="0"/>
              </a:rPr>
              <a:t>Recommendations for the County that Applies to All Generators  </a:t>
            </a:r>
          </a:p>
        </p:txBody>
      </p:sp>
      <p:sp>
        <p:nvSpPr>
          <p:cNvPr id="3" name="TextBox 2">
            <a:extLst>
              <a:ext uri="{FF2B5EF4-FFF2-40B4-BE49-F238E27FC236}">
                <a16:creationId xmlns:a16="http://schemas.microsoft.com/office/drawing/2014/main" id="{B9C02F00-6807-42C4-8841-D3823910657D}"/>
              </a:ext>
            </a:extLst>
          </p:cNvPr>
          <p:cNvSpPr txBox="1"/>
          <p:nvPr/>
        </p:nvSpPr>
        <p:spPr>
          <a:xfrm>
            <a:off x="1524000" y="3086100"/>
            <a:ext cx="9497786" cy="3233057"/>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BE92949-0C29-4D2B-A964-3120A675F6AE}"/>
              </a:ext>
            </a:extLst>
          </p:cNvPr>
          <p:cNvSpPr txBox="1"/>
          <p:nvPr/>
        </p:nvSpPr>
        <p:spPr>
          <a:xfrm>
            <a:off x="836015" y="2871357"/>
            <a:ext cx="10873753" cy="3662541"/>
          </a:xfrm>
          <a:prstGeom prst="rect">
            <a:avLst/>
          </a:prstGeom>
          <a:noFill/>
        </p:spPr>
        <p:txBody>
          <a:bodyPr wrap="square" rtlCol="0">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3.1 Recommendation:  </a:t>
            </a:r>
            <a:r>
              <a:rPr lang="en-US" sz="2000" dirty="0">
                <a:solidFill>
                  <a:schemeClr val="accent1">
                    <a:lumMod val="50000"/>
                  </a:schemeClr>
                </a:solidFill>
                <a:latin typeface="Arial" panose="020B0604020202020204" pitchFamily="34" charset="0"/>
                <a:cs typeface="Arial" panose="020B0604020202020204" pitchFamily="34" charset="0"/>
              </a:rPr>
              <a:t>Move toward a </a:t>
            </a:r>
            <a:r>
              <a:rPr lang="en-US" sz="2000" i="1" u="sng" dirty="0">
                <a:solidFill>
                  <a:schemeClr val="accent1">
                    <a:lumMod val="50000"/>
                  </a:schemeClr>
                </a:solidFill>
                <a:latin typeface="Arial" panose="020B0604020202020204" pitchFamily="34" charset="0"/>
                <a:cs typeface="Arial" panose="020B0604020202020204" pitchFamily="34" charset="0"/>
              </a:rPr>
              <a:t>standard WR/R program</a:t>
            </a:r>
            <a:r>
              <a:rPr lang="en-US" sz="2000" dirty="0">
                <a:solidFill>
                  <a:schemeClr val="accent1">
                    <a:lumMod val="50000"/>
                  </a:schemeClr>
                </a:solidFill>
                <a:latin typeface="Arial" panose="020B0604020202020204" pitchFamily="34" charset="0"/>
                <a:cs typeface="Arial" panose="020B0604020202020204" pitchFamily="34" charset="0"/>
              </a:rPr>
              <a:t> throughout the county for single family, multifamily and businesses that includes a comprehensive education </a:t>
            </a:r>
          </a:p>
          <a:p>
            <a:r>
              <a:rPr lang="en-US" sz="2000" b="1" dirty="0">
                <a:solidFill>
                  <a:schemeClr val="accent1">
                    <a:lumMod val="50000"/>
                  </a:schemeClr>
                </a:solidFill>
                <a:latin typeface="Arial" panose="020B0604020202020204" pitchFamily="34" charset="0"/>
                <a:cs typeface="Arial" panose="020B0604020202020204" pitchFamily="34" charset="0"/>
              </a:rPr>
              <a:t> </a:t>
            </a:r>
            <a:endParaRPr lang="en-US" sz="2000" dirty="0">
              <a:solidFill>
                <a:schemeClr val="accent1">
                  <a:lumMod val="50000"/>
                </a:schemeClr>
              </a:solidFill>
              <a:latin typeface="Arial" panose="020B0604020202020204" pitchFamily="34" charset="0"/>
              <a:cs typeface="Arial" panose="020B0604020202020204" pitchFamily="34" charset="0"/>
            </a:endParaRPr>
          </a:p>
          <a:p>
            <a:r>
              <a:rPr lang="en-US" sz="2000" b="1" dirty="0">
                <a:solidFill>
                  <a:schemeClr val="accent1">
                    <a:lumMod val="50000"/>
                  </a:schemeClr>
                </a:solidFill>
                <a:latin typeface="Arial" panose="020B0604020202020204" pitchFamily="34" charset="0"/>
                <a:cs typeface="Arial" panose="020B0604020202020204" pitchFamily="34" charset="0"/>
              </a:rPr>
              <a:t>3.4 Recommendation:  </a:t>
            </a:r>
            <a:r>
              <a:rPr lang="en-US" sz="2000" u="sng" dirty="0">
                <a:solidFill>
                  <a:schemeClr val="accent1">
                    <a:lumMod val="50000"/>
                  </a:schemeClr>
                </a:solidFill>
                <a:latin typeface="Arial" panose="020B0604020202020204" pitchFamily="34" charset="0"/>
                <a:cs typeface="Arial" panose="020B0604020202020204" pitchFamily="34" charset="0"/>
              </a:rPr>
              <a:t>Expand and </a:t>
            </a:r>
            <a:r>
              <a:rPr lang="en-US" sz="2000" i="1" u="sng" dirty="0">
                <a:solidFill>
                  <a:schemeClr val="accent1">
                    <a:lumMod val="50000"/>
                  </a:schemeClr>
                </a:solidFill>
                <a:latin typeface="Arial" panose="020B0604020202020204" pitchFamily="34" charset="0"/>
                <a:cs typeface="Arial" panose="020B0604020202020204" pitchFamily="34" charset="0"/>
              </a:rPr>
              <a:t>develop additional materials to educate</a:t>
            </a:r>
            <a:r>
              <a:rPr lang="en-US" sz="2000" u="sng" dirty="0">
                <a:solidFill>
                  <a:schemeClr val="accent1">
                    <a:lumMod val="50000"/>
                  </a:schemeClr>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households, multifamily and businesses on how </a:t>
            </a:r>
            <a:r>
              <a:rPr lang="en-US" sz="2000" i="1" u="sng" dirty="0">
                <a:solidFill>
                  <a:schemeClr val="accent1">
                    <a:lumMod val="50000"/>
                  </a:schemeClr>
                </a:solidFill>
                <a:latin typeface="Arial" panose="020B0604020202020204" pitchFamily="34" charset="0"/>
                <a:cs typeface="Arial" panose="020B0604020202020204" pitchFamily="34" charset="0"/>
              </a:rPr>
              <a:t>to reduce food waste and develop promotion of vegetative waste with yard waste and consider universal service</a:t>
            </a:r>
            <a:r>
              <a:rPr lang="en-US" sz="2000" dirty="0">
                <a:solidFill>
                  <a:schemeClr val="accent1">
                    <a:lumMod val="50000"/>
                  </a:schemeClr>
                </a:solidFill>
                <a:latin typeface="Arial" panose="020B0604020202020204" pitchFamily="34" charset="0"/>
                <a:cs typeface="Arial" panose="020B0604020202020204" pitchFamily="34" charset="0"/>
              </a:rPr>
              <a:t>.</a:t>
            </a:r>
          </a:p>
          <a:p>
            <a:endParaRPr lang="en-US" sz="2000" b="1" dirty="0">
              <a:solidFill>
                <a:schemeClr val="accent1">
                  <a:lumMod val="50000"/>
                </a:schemeClr>
              </a:solidFill>
              <a:latin typeface="Arial" panose="020B0604020202020204" pitchFamily="34" charset="0"/>
              <a:cs typeface="Arial" panose="020B0604020202020204" pitchFamily="34" charset="0"/>
            </a:endParaRPr>
          </a:p>
          <a:p>
            <a:r>
              <a:rPr lang="en-US" b="1" dirty="0">
                <a:solidFill>
                  <a:schemeClr val="accent1">
                    <a:lumMod val="50000"/>
                  </a:schemeClr>
                </a:solidFill>
                <a:latin typeface="Arial" panose="020B0604020202020204" pitchFamily="34" charset="0"/>
                <a:cs typeface="Arial" panose="020B0604020202020204" pitchFamily="34" charset="0"/>
              </a:rPr>
              <a:t>4.8 Recommendation: </a:t>
            </a:r>
            <a:r>
              <a:rPr lang="en-US" dirty="0">
                <a:solidFill>
                  <a:schemeClr val="accent1">
                    <a:lumMod val="50000"/>
                  </a:schemeClr>
                </a:solidFill>
                <a:latin typeface="Arial" panose="020B0604020202020204" pitchFamily="34" charset="0"/>
                <a:cs typeface="Arial" panose="020B0604020202020204" pitchFamily="34" charset="0"/>
              </a:rPr>
              <a:t>The County should </a:t>
            </a:r>
            <a:r>
              <a:rPr lang="en-US" i="1" u="sng" dirty="0">
                <a:solidFill>
                  <a:schemeClr val="accent1">
                    <a:lumMod val="50000"/>
                  </a:schemeClr>
                </a:solidFill>
                <a:latin typeface="Arial" panose="020B0604020202020204" pitchFamily="34" charset="0"/>
                <a:cs typeface="Arial" panose="020B0604020202020204" pitchFamily="34" charset="0"/>
              </a:rPr>
              <a:t>complete a waste characterization study</a:t>
            </a:r>
            <a:r>
              <a:rPr lang="en-US" dirty="0">
                <a:solidFill>
                  <a:schemeClr val="accent1">
                    <a:lumMod val="50000"/>
                  </a:schemeClr>
                </a:solidFill>
                <a:latin typeface="Arial" panose="020B0604020202020204" pitchFamily="34" charset="0"/>
                <a:cs typeface="Arial" panose="020B0604020202020204" pitchFamily="34" charset="0"/>
              </a:rPr>
              <a:t> to better evaluate options for recovering targeted materials and for designing the programs and facilities needed.</a:t>
            </a:r>
          </a:p>
          <a:p>
            <a:endParaRPr lang="en-US" sz="2000" b="1" dirty="0">
              <a:solidFill>
                <a:schemeClr val="accent1">
                  <a:lumMod val="50000"/>
                </a:schemeClr>
              </a:solidFill>
              <a:latin typeface="Arial" panose="020B0604020202020204" pitchFamily="34" charset="0"/>
              <a:cs typeface="Arial" panose="020B0604020202020204" pitchFamily="34" charset="0"/>
            </a:endParaRPr>
          </a:p>
          <a:p>
            <a:r>
              <a:rPr lang="en-US" b="1" dirty="0">
                <a:solidFill>
                  <a:schemeClr val="accent1">
                    <a:lumMod val="50000"/>
                  </a:schemeClr>
                </a:solidFill>
                <a:latin typeface="Arial" panose="020B0604020202020204" pitchFamily="34" charset="0"/>
                <a:cs typeface="Arial" panose="020B0604020202020204" pitchFamily="34" charset="0"/>
              </a:rPr>
              <a:t>For Consideration – Recommend establishing Recycling Task Force with specific direction to develop and implement strategies   </a:t>
            </a:r>
            <a:endParaRPr lang="en-US" dirty="0"/>
          </a:p>
        </p:txBody>
      </p:sp>
    </p:spTree>
    <p:extLst>
      <p:ext uri="{BB962C8B-B14F-4D97-AF65-F5344CB8AC3E}">
        <p14:creationId xmlns:p14="http://schemas.microsoft.com/office/powerpoint/2010/main" val="369929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31067" y="211263"/>
            <a:ext cx="9942786"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Summary of Draft SWMP Recommendations</a:t>
            </a:r>
          </a:p>
        </p:txBody>
      </p:sp>
      <p:sp>
        <p:nvSpPr>
          <p:cNvPr id="4" name="TextBox 3">
            <a:extLst>
              <a:ext uri="{FF2B5EF4-FFF2-40B4-BE49-F238E27FC236}">
                <a16:creationId xmlns:a16="http://schemas.microsoft.com/office/drawing/2014/main" id="{03712557-A743-4A1E-92CC-518C1C784E2D}"/>
              </a:ext>
            </a:extLst>
          </p:cNvPr>
          <p:cNvSpPr txBox="1"/>
          <p:nvPr/>
        </p:nvSpPr>
        <p:spPr>
          <a:xfrm>
            <a:off x="749643" y="1768978"/>
            <a:ext cx="11004382" cy="892552"/>
          </a:xfrm>
          <a:prstGeom prst="rect">
            <a:avLst/>
          </a:prstGeom>
          <a:noFill/>
        </p:spPr>
        <p:txBody>
          <a:bodyPr wrap="square" rtlCol="0">
            <a:spAutoFit/>
          </a:bodyPr>
          <a:lstStyle/>
          <a:p>
            <a:r>
              <a:rPr lang="en-US" sz="2400" b="1" u="sng" dirty="0">
                <a:solidFill>
                  <a:schemeClr val="accent1">
                    <a:lumMod val="75000"/>
                  </a:schemeClr>
                </a:solidFill>
                <a:latin typeface="Arial" panose="020B0604020202020204" pitchFamily="34" charset="0"/>
                <a:ea typeface="Verdana" panose="020B0604030504040204" pitchFamily="34" charset="0"/>
                <a:cs typeface="Times New Roman" panose="02020603050405020304" pitchFamily="18" charset="0"/>
              </a:rPr>
              <a:t>Residential Single family households</a:t>
            </a:r>
            <a:endParaRPr lang="en-US" sz="2400" u="sng"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sz="2800" b="1" u="sng" dirty="0">
              <a:solidFill>
                <a:schemeClr val="accent1">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9C02F00-6807-42C4-8841-D3823910657D}"/>
              </a:ext>
            </a:extLst>
          </p:cNvPr>
          <p:cNvSpPr txBox="1"/>
          <p:nvPr/>
        </p:nvSpPr>
        <p:spPr>
          <a:xfrm>
            <a:off x="1347107" y="2878776"/>
            <a:ext cx="9497786" cy="3233057"/>
          </a:xfrm>
          <a:prstGeom prst="rect">
            <a:avLst/>
          </a:prstGeom>
          <a:noFill/>
        </p:spPr>
        <p:txBody>
          <a:bodyPr wrap="square" rtlCol="0">
            <a:spAutoFit/>
          </a:bodyPr>
          <a:lstStyle/>
          <a:p>
            <a:endParaRPr lang="en-US" dirty="0"/>
          </a:p>
        </p:txBody>
      </p:sp>
      <p:sp>
        <p:nvSpPr>
          <p:cNvPr id="6" name="Rectangle 5">
            <a:extLst>
              <a:ext uri="{FF2B5EF4-FFF2-40B4-BE49-F238E27FC236}">
                <a16:creationId xmlns:a16="http://schemas.microsoft.com/office/drawing/2014/main" id="{094197DC-0C5B-40E8-A111-5334B503C3AE}"/>
              </a:ext>
            </a:extLst>
          </p:cNvPr>
          <p:cNvSpPr/>
          <p:nvPr/>
        </p:nvSpPr>
        <p:spPr>
          <a:xfrm>
            <a:off x="760172" y="2184730"/>
            <a:ext cx="10671656" cy="1722331"/>
          </a:xfrm>
          <a:prstGeom prst="rect">
            <a:avLst/>
          </a:prstGeom>
        </p:spPr>
        <p:txBody>
          <a:bodyPr wrap="square">
            <a:spAutoFit/>
          </a:bodyPr>
          <a:lstStyle/>
          <a:p>
            <a:pPr>
              <a:lnSpc>
                <a:spcPct val="107000"/>
              </a:lnSpc>
            </a:pPr>
            <a:r>
              <a:rPr lang="en-US" sz="2000"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rPr>
              <a:t>Curbside recycling to single family households in the cities and urbanized unincorporated County is well established. Expanding and enhancing these services is an ongoing activity. </a:t>
            </a:r>
            <a:endPar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000" b="1"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endParaRPr>
          </a:p>
          <a:p>
            <a:pPr>
              <a:lnSpc>
                <a:spcPct val="107000"/>
              </a:lnSpc>
            </a:pPr>
            <a:r>
              <a:rPr lang="en-US" sz="2000" b="1"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rPr>
              <a:t>4.1 Recommendation:  </a:t>
            </a:r>
            <a:r>
              <a:rPr lang="en-US" sz="2000" i="1" u="sng"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rPr>
              <a:t>Expand the current residential collection of vegetative food waste</a:t>
            </a:r>
            <a:r>
              <a:rPr lang="en-US" sz="2000"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rPr>
              <a:t> with yard waste to increase participation.</a:t>
            </a:r>
            <a:endPar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A61F9BA-232F-48F7-9345-7F8A92C2D1E4}"/>
              </a:ext>
            </a:extLst>
          </p:cNvPr>
          <p:cNvSpPr/>
          <p:nvPr/>
        </p:nvSpPr>
        <p:spPr>
          <a:xfrm>
            <a:off x="760172" y="3825446"/>
            <a:ext cx="11319042" cy="3081613"/>
          </a:xfrm>
          <a:prstGeom prst="rect">
            <a:avLst/>
          </a:prstGeom>
        </p:spPr>
        <p:txBody>
          <a:bodyPr wrap="square">
            <a:spAutoFit/>
          </a:bodyPr>
          <a:lstStyle/>
          <a:p>
            <a:pPr>
              <a:lnSpc>
                <a:spcPct val="107000"/>
              </a:lnSpc>
            </a:pPr>
            <a:r>
              <a:rPr lang="en-US" sz="2400" b="1" u="sng" dirty="0">
                <a:solidFill>
                  <a:schemeClr val="accent1">
                    <a:lumMod val="75000"/>
                  </a:schemeClr>
                </a:solidFill>
                <a:latin typeface="Arial" panose="020B0604020202020204" pitchFamily="34" charset="0"/>
                <a:ea typeface="Verdana" panose="020B0604030504040204" pitchFamily="34" charset="0"/>
                <a:cs typeface="Times New Roman" panose="02020603050405020304" pitchFamily="18" charset="0"/>
              </a:rPr>
              <a:t>Residential Multi-family Units </a:t>
            </a:r>
            <a:endPar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2000"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rPr>
              <a:t>Collection of source separated materials is provided to many multi-family units by the franchised haulers however, participation is very low. SWAC considered establishing a task force to focus on a comprehensive program to expand recycling service to the ever-growing number of multi-family dwellings being constructed in the County. </a:t>
            </a:r>
          </a:p>
          <a:p>
            <a:pPr>
              <a:lnSpc>
                <a:spcPct val="106000"/>
              </a:lnSpc>
            </a:pPr>
            <a:endParaRPr lang="en-US" sz="2000" b="1"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endParaRPr>
          </a:p>
          <a:p>
            <a:pPr>
              <a:lnSpc>
                <a:spcPct val="106000"/>
              </a:lnSpc>
            </a:pPr>
            <a:r>
              <a:rPr lang="en-US" sz="2000" b="1"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rPr>
              <a:t>3.2 Recommendation:</a:t>
            </a:r>
            <a:r>
              <a:rPr lang="en-US" sz="2000"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rPr>
              <a:t>  Develop a </a:t>
            </a:r>
            <a:r>
              <a:rPr lang="en-US" sz="2000" i="1" u="sng"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rPr>
              <a:t>standard for a multifamily recycling program</a:t>
            </a:r>
            <a:r>
              <a:rPr lang="en-US" sz="2000" dirty="0">
                <a:solidFill>
                  <a:schemeClr val="accent1">
                    <a:lumMod val="50000"/>
                  </a:schemeClr>
                </a:solidFill>
                <a:latin typeface="Arial" panose="020B0604020202020204" pitchFamily="34" charset="0"/>
                <a:ea typeface="Verdana" panose="020B0604030504040204" pitchFamily="34" charset="0"/>
                <a:cs typeface="Times New Roman" panose="02020603050405020304" pitchFamily="18" charset="0"/>
              </a:rPr>
              <a:t> that includes a comprehensive education and outreach program to expand participation at multifamily developments.</a:t>
            </a:r>
            <a:endPar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7799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31067" y="211263"/>
            <a:ext cx="9942786"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Summary of Draft SWMP Recommendations</a:t>
            </a:r>
          </a:p>
        </p:txBody>
      </p:sp>
      <p:sp>
        <p:nvSpPr>
          <p:cNvPr id="3" name="TextBox 2">
            <a:extLst>
              <a:ext uri="{FF2B5EF4-FFF2-40B4-BE49-F238E27FC236}">
                <a16:creationId xmlns:a16="http://schemas.microsoft.com/office/drawing/2014/main" id="{B9C02F00-6807-42C4-8841-D3823910657D}"/>
              </a:ext>
            </a:extLst>
          </p:cNvPr>
          <p:cNvSpPr txBox="1"/>
          <p:nvPr/>
        </p:nvSpPr>
        <p:spPr>
          <a:xfrm>
            <a:off x="492238" y="2153199"/>
            <a:ext cx="10860682" cy="4493538"/>
          </a:xfrm>
          <a:prstGeom prst="rect">
            <a:avLst/>
          </a:prstGeom>
          <a:noFill/>
        </p:spPr>
        <p:txBody>
          <a:bodyPr wrap="square" rtlCol="0">
            <a:spAutoFit/>
          </a:bodyPr>
          <a:lstStyle/>
          <a:p>
            <a:r>
              <a:rPr lang="en-US" sz="2800" b="1" u="sng" dirty="0">
                <a:solidFill>
                  <a:schemeClr val="accent1">
                    <a:lumMod val="75000"/>
                  </a:schemeClr>
                </a:solidFill>
                <a:latin typeface="Arial" panose="020B0604020202020204" pitchFamily="34" charset="0"/>
                <a:cs typeface="Arial" panose="020B0604020202020204" pitchFamily="34" charset="0"/>
              </a:rPr>
              <a:t>Commercial businesses</a:t>
            </a:r>
            <a:r>
              <a:rPr lang="en-US" b="1" u="sng" dirty="0">
                <a:solidFill>
                  <a:schemeClr val="accent1">
                    <a:lumMod val="50000"/>
                  </a:schemeClr>
                </a:solidFill>
                <a:latin typeface="Arial" panose="020B0604020202020204" pitchFamily="34" charset="0"/>
                <a:cs typeface="Arial" panose="020B0604020202020204" pitchFamily="34" charset="0"/>
              </a:rPr>
              <a:t> </a:t>
            </a:r>
            <a:endParaRPr lang="en-US"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 </a:t>
            </a:r>
          </a:p>
          <a:p>
            <a:r>
              <a:rPr lang="en-US" sz="2000" dirty="0">
                <a:solidFill>
                  <a:schemeClr val="accent1">
                    <a:lumMod val="50000"/>
                  </a:schemeClr>
                </a:solidFill>
                <a:latin typeface="Arial" panose="020B0604020202020204" pitchFamily="34" charset="0"/>
                <a:cs typeface="Arial" panose="020B0604020202020204" pitchFamily="34" charset="0"/>
              </a:rPr>
              <a:t>Collection of source separated recyclable materials is currently provided to some businesses in the County.  However, it is desirable to increase the participation in recycling.  Also, the County experiences a large number of tourists every month and SWAC identified there should be efforts to expand opportunities to provide more recycling services to these generators. </a:t>
            </a:r>
          </a:p>
          <a:p>
            <a:r>
              <a:rPr lang="en-US" sz="2000" dirty="0">
                <a:solidFill>
                  <a:schemeClr val="accent1">
                    <a:lumMod val="50000"/>
                  </a:schemeClr>
                </a:solidFill>
                <a:latin typeface="Arial" panose="020B0604020202020204" pitchFamily="34" charset="0"/>
                <a:cs typeface="Arial" panose="020B0604020202020204" pitchFamily="34" charset="0"/>
              </a:rPr>
              <a:t> </a:t>
            </a:r>
          </a:p>
          <a:p>
            <a:r>
              <a:rPr lang="en-US" sz="2000" b="1" dirty="0">
                <a:solidFill>
                  <a:schemeClr val="accent1">
                    <a:lumMod val="50000"/>
                  </a:schemeClr>
                </a:solidFill>
                <a:latin typeface="Arial" panose="020B0604020202020204" pitchFamily="34" charset="0"/>
                <a:cs typeface="Arial" panose="020B0604020202020204" pitchFamily="34" charset="0"/>
              </a:rPr>
              <a:t>3.3 Recommendation:  </a:t>
            </a:r>
            <a:r>
              <a:rPr lang="en-US" sz="2000" dirty="0">
                <a:solidFill>
                  <a:schemeClr val="accent1">
                    <a:lumMod val="50000"/>
                  </a:schemeClr>
                </a:solidFill>
                <a:latin typeface="Arial" panose="020B0604020202020204" pitchFamily="34" charset="0"/>
                <a:cs typeface="Arial" panose="020B0604020202020204" pitchFamily="34" charset="0"/>
              </a:rPr>
              <a:t>Expand business education and promotion to </a:t>
            </a:r>
            <a:r>
              <a:rPr lang="en-US" sz="2000" i="1" u="sng" dirty="0">
                <a:solidFill>
                  <a:schemeClr val="accent1">
                    <a:lumMod val="50000"/>
                  </a:schemeClr>
                </a:solidFill>
                <a:latin typeface="Arial" panose="020B0604020202020204" pitchFamily="34" charset="0"/>
                <a:cs typeface="Arial" panose="020B0604020202020204" pitchFamily="34" charset="0"/>
              </a:rPr>
              <a:t>target expansion of recycling, focusing especially on hotels and resort communities to reach the year-</a:t>
            </a:r>
            <a:r>
              <a:rPr lang="en-US" sz="2000" dirty="0">
                <a:solidFill>
                  <a:schemeClr val="accent1">
                    <a:lumMod val="50000"/>
                  </a:schemeClr>
                </a:solidFill>
                <a:latin typeface="Arial" panose="020B0604020202020204" pitchFamily="34" charset="0"/>
                <a:cs typeface="Arial" panose="020B0604020202020204" pitchFamily="34" charset="0"/>
              </a:rPr>
              <a:t>round tourist population.  As part of the business education and promotion program, also develop a program to target food waste recovery (see also Recommendation 3.4).</a:t>
            </a:r>
          </a:p>
          <a:p>
            <a:endParaRPr lang="en-US" sz="2000" dirty="0">
              <a:solidFill>
                <a:schemeClr val="accent1">
                  <a:lumMod val="50000"/>
                </a:schemeClr>
              </a:solidFill>
              <a:latin typeface="Arial" panose="020B0604020202020204" pitchFamily="34" charset="0"/>
              <a:cs typeface="Arial" panose="020B0604020202020204" pitchFamily="34" charset="0"/>
            </a:endParaRPr>
          </a:p>
          <a:p>
            <a:r>
              <a:rPr lang="en-US" sz="2000" b="1" dirty="0">
                <a:solidFill>
                  <a:schemeClr val="accent1">
                    <a:lumMod val="50000"/>
                  </a:schemeClr>
                </a:solidFill>
                <a:latin typeface="Arial" panose="020B0604020202020204" pitchFamily="34" charset="0"/>
                <a:cs typeface="Arial" panose="020B0604020202020204" pitchFamily="34" charset="0"/>
              </a:rPr>
              <a:t>4.5 Recommendation:  </a:t>
            </a:r>
            <a:r>
              <a:rPr lang="en-US" sz="2000" dirty="0">
                <a:solidFill>
                  <a:schemeClr val="accent1">
                    <a:lumMod val="50000"/>
                  </a:schemeClr>
                </a:solidFill>
                <a:latin typeface="Arial" panose="020B0604020202020204" pitchFamily="34" charset="0"/>
                <a:cs typeface="Arial" panose="020B0604020202020204" pitchFamily="34" charset="0"/>
              </a:rPr>
              <a:t>Develop a </a:t>
            </a:r>
            <a:r>
              <a:rPr lang="en-US" sz="2000" i="1" u="sng" dirty="0">
                <a:solidFill>
                  <a:schemeClr val="accent1">
                    <a:lumMod val="50000"/>
                  </a:schemeClr>
                </a:solidFill>
                <a:latin typeface="Arial" panose="020B0604020202020204" pitchFamily="34" charset="0"/>
                <a:cs typeface="Arial" panose="020B0604020202020204" pitchFamily="34" charset="0"/>
              </a:rPr>
              <a:t>recycling and food waste collection program targeting businesses, hotels and resort communities</a:t>
            </a:r>
            <a:r>
              <a:rPr lang="en-US" sz="2000" dirty="0">
                <a:solidFill>
                  <a:schemeClr val="accent1">
                    <a:lumMod val="50000"/>
                  </a:schemeClr>
                </a:solidFill>
                <a:latin typeface="Arial" panose="020B0604020202020204" pitchFamily="34" charset="0"/>
                <a:cs typeface="Arial" panose="020B0604020202020204" pitchFamily="34" charset="0"/>
              </a:rPr>
              <a:t>.</a:t>
            </a:r>
            <a:r>
              <a:rPr lang="en-US" sz="2000" b="1" dirty="0">
                <a:solidFill>
                  <a:schemeClr val="accent1">
                    <a:lumMod val="50000"/>
                  </a:schemeClr>
                </a:solidFill>
                <a:latin typeface="Arial" panose="020B0604020202020204" pitchFamily="34" charset="0"/>
                <a:cs typeface="Arial" panose="020B0604020202020204" pitchFamily="34" charset="0"/>
              </a:rPr>
              <a:t> </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26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31067" y="211263"/>
            <a:ext cx="9942786"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Summary of Draft SWMP Recommendations</a:t>
            </a:r>
          </a:p>
        </p:txBody>
      </p:sp>
      <p:sp>
        <p:nvSpPr>
          <p:cNvPr id="11" name="TextBox 10">
            <a:extLst>
              <a:ext uri="{FF2B5EF4-FFF2-40B4-BE49-F238E27FC236}">
                <a16:creationId xmlns:a16="http://schemas.microsoft.com/office/drawing/2014/main" id="{03F93399-B4FF-4D93-93BB-D03D7B448B5C}"/>
              </a:ext>
            </a:extLst>
          </p:cNvPr>
          <p:cNvSpPr txBox="1"/>
          <p:nvPr/>
        </p:nvSpPr>
        <p:spPr>
          <a:xfrm>
            <a:off x="1122947" y="2165685"/>
            <a:ext cx="9087853" cy="523220"/>
          </a:xfrm>
          <a:prstGeom prst="rect">
            <a:avLst/>
          </a:prstGeom>
          <a:noFill/>
        </p:spPr>
        <p:txBody>
          <a:bodyPr wrap="square" rtlCol="0">
            <a:spAutoFit/>
          </a:bodyPr>
          <a:lstStyle/>
          <a:p>
            <a:r>
              <a:rPr lang="en-US" sz="2800" b="1" u="sng" dirty="0">
                <a:solidFill>
                  <a:schemeClr val="accent1">
                    <a:lumMod val="75000"/>
                  </a:schemeClr>
                </a:solidFill>
                <a:latin typeface="Arial" pitchFamily="34" charset="0"/>
                <a:cs typeface="Arial" pitchFamily="34" charset="0"/>
              </a:rPr>
              <a:t>Construction and Demolition Generators </a:t>
            </a:r>
          </a:p>
        </p:txBody>
      </p:sp>
      <p:sp>
        <p:nvSpPr>
          <p:cNvPr id="12" name="TextBox 11">
            <a:extLst>
              <a:ext uri="{FF2B5EF4-FFF2-40B4-BE49-F238E27FC236}">
                <a16:creationId xmlns:a16="http://schemas.microsoft.com/office/drawing/2014/main" id="{BFE915DD-DAA5-4601-9075-AF3B086F1BB1}"/>
              </a:ext>
            </a:extLst>
          </p:cNvPr>
          <p:cNvSpPr txBox="1"/>
          <p:nvPr/>
        </p:nvSpPr>
        <p:spPr>
          <a:xfrm>
            <a:off x="1122947" y="3099696"/>
            <a:ext cx="9946105" cy="2862322"/>
          </a:xfrm>
          <a:prstGeom prst="rect">
            <a:avLst/>
          </a:prstGeom>
          <a:noFill/>
        </p:spPr>
        <p:txBody>
          <a:bodyPr wrap="square" rtlCol="0">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3.5 Recommendation:  </a:t>
            </a:r>
            <a:r>
              <a:rPr lang="en-US" sz="2000" dirty="0">
                <a:solidFill>
                  <a:schemeClr val="accent1">
                    <a:lumMod val="50000"/>
                  </a:schemeClr>
                </a:solidFill>
                <a:latin typeface="Arial" panose="020B0604020202020204" pitchFamily="34" charset="0"/>
                <a:cs typeface="Arial" panose="020B0604020202020204" pitchFamily="34" charset="0"/>
              </a:rPr>
              <a:t>Expand and </a:t>
            </a:r>
            <a:r>
              <a:rPr lang="en-US" sz="2000" i="1" u="sng" dirty="0">
                <a:solidFill>
                  <a:schemeClr val="accent1">
                    <a:lumMod val="50000"/>
                  </a:schemeClr>
                </a:solidFill>
                <a:latin typeface="Arial" panose="020B0604020202020204" pitchFamily="34" charset="0"/>
                <a:cs typeface="Arial" panose="020B0604020202020204" pitchFamily="34" charset="0"/>
              </a:rPr>
              <a:t>develop new programs aimed at increasing recycling of C/D materials.</a:t>
            </a:r>
          </a:p>
          <a:p>
            <a:endParaRPr lang="en-US" sz="2000" dirty="0">
              <a:solidFill>
                <a:schemeClr val="accent1">
                  <a:lumMod val="50000"/>
                </a:schemeClr>
              </a:solidFill>
              <a:latin typeface="Arial" panose="020B0604020202020204" pitchFamily="34" charset="0"/>
              <a:cs typeface="Arial" panose="020B0604020202020204" pitchFamily="34" charset="0"/>
            </a:endParaRPr>
          </a:p>
          <a:p>
            <a:r>
              <a:rPr lang="en-US" sz="2000" b="1" dirty="0">
                <a:solidFill>
                  <a:schemeClr val="accent1">
                    <a:lumMod val="50000"/>
                  </a:schemeClr>
                </a:solidFill>
                <a:latin typeface="Arial" panose="020B0604020202020204" pitchFamily="34" charset="0"/>
                <a:cs typeface="Arial" panose="020B0604020202020204" pitchFamily="34" charset="0"/>
              </a:rPr>
              <a:t>4.7 Recommendation:</a:t>
            </a:r>
            <a:r>
              <a:rPr lang="en-US" sz="2000" dirty="0">
                <a:solidFill>
                  <a:schemeClr val="accent1">
                    <a:lumMod val="50000"/>
                  </a:schemeClr>
                </a:solidFill>
                <a:latin typeface="Arial" panose="020B0604020202020204" pitchFamily="34" charset="0"/>
                <a:cs typeface="Arial" panose="020B0604020202020204" pitchFamily="34" charset="0"/>
              </a:rPr>
              <a:t>  Develop a plan </a:t>
            </a:r>
            <a:r>
              <a:rPr lang="en-US" sz="2000" i="1" u="sng" dirty="0">
                <a:solidFill>
                  <a:schemeClr val="accent1">
                    <a:lumMod val="50000"/>
                  </a:schemeClr>
                </a:solidFill>
                <a:latin typeface="Arial" panose="020B0604020202020204" pitchFamily="34" charset="0"/>
                <a:cs typeface="Arial" panose="020B0604020202020204" pitchFamily="34" charset="0"/>
              </a:rPr>
              <a:t>to provide incentives for recycling of construction material and alternatives to recycle materials from the C/D stream</a:t>
            </a:r>
            <a:r>
              <a:rPr lang="en-US" sz="2000" dirty="0">
                <a:solidFill>
                  <a:schemeClr val="accent1">
                    <a:lumMod val="50000"/>
                  </a:schemeClr>
                </a:solidFill>
                <a:latin typeface="Arial" panose="020B0604020202020204" pitchFamily="34" charset="0"/>
                <a:cs typeface="Arial" panose="020B0604020202020204" pitchFamily="34" charset="0"/>
              </a:rPr>
              <a:t> and minimize its disposal at Knott Landfill. </a:t>
            </a:r>
          </a:p>
          <a:p>
            <a:endParaRPr lang="en-US" sz="2000" dirty="0">
              <a:solidFill>
                <a:schemeClr val="accent1">
                  <a:lumMod val="50000"/>
                </a:schemeClr>
              </a:solidFill>
              <a:latin typeface="Arial" panose="020B0604020202020204" pitchFamily="34" charset="0"/>
              <a:cs typeface="Arial" panose="020B0604020202020204" pitchFamily="34" charset="0"/>
            </a:endParaRPr>
          </a:p>
          <a:p>
            <a:r>
              <a:rPr lang="en-US" sz="2000" b="1" dirty="0">
                <a:solidFill>
                  <a:schemeClr val="accent1">
                    <a:lumMod val="50000"/>
                  </a:schemeClr>
                </a:solidFill>
                <a:latin typeface="Arial" panose="020B0604020202020204" pitchFamily="34" charset="0"/>
                <a:cs typeface="Arial" panose="020B0604020202020204" pitchFamily="34" charset="0"/>
              </a:rPr>
              <a:t>Implementation of the above recommendations over the next 5 years is expected to increase the County’s recovery rate by 7% to 10%.  </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273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31067" y="211263"/>
            <a:ext cx="9942786"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Summary of Draft SWMP Recommendations</a:t>
            </a:r>
          </a:p>
        </p:txBody>
      </p:sp>
      <p:sp>
        <p:nvSpPr>
          <p:cNvPr id="4" name="TextBox 3">
            <a:extLst>
              <a:ext uri="{FF2B5EF4-FFF2-40B4-BE49-F238E27FC236}">
                <a16:creationId xmlns:a16="http://schemas.microsoft.com/office/drawing/2014/main" id="{03712557-A743-4A1E-92CC-518C1C784E2D}"/>
              </a:ext>
            </a:extLst>
          </p:cNvPr>
          <p:cNvSpPr txBox="1"/>
          <p:nvPr/>
        </p:nvSpPr>
        <p:spPr>
          <a:xfrm>
            <a:off x="770701" y="1767438"/>
            <a:ext cx="11004382" cy="523220"/>
          </a:xfrm>
          <a:prstGeom prst="rect">
            <a:avLst/>
          </a:prstGeom>
          <a:noFill/>
        </p:spPr>
        <p:txBody>
          <a:bodyPr wrap="square" rtlCol="0">
            <a:spAutoFit/>
          </a:bodyPr>
          <a:lstStyle/>
          <a:p>
            <a:r>
              <a:rPr lang="en-US" sz="2800" b="1" u="sng" dirty="0">
                <a:solidFill>
                  <a:schemeClr val="accent1">
                    <a:lumMod val="75000"/>
                  </a:schemeClr>
                </a:solidFill>
                <a:latin typeface="Arial" panose="020B0604020202020204" pitchFamily="34" charset="0"/>
                <a:cs typeface="Arial" panose="020B0604020202020204" pitchFamily="34" charset="0"/>
              </a:rPr>
              <a:t>Infrastructure and Facility Needs  </a:t>
            </a:r>
          </a:p>
        </p:txBody>
      </p:sp>
      <p:sp>
        <p:nvSpPr>
          <p:cNvPr id="3" name="TextBox 2">
            <a:extLst>
              <a:ext uri="{FF2B5EF4-FFF2-40B4-BE49-F238E27FC236}">
                <a16:creationId xmlns:a16="http://schemas.microsoft.com/office/drawing/2014/main" id="{B9C02F00-6807-42C4-8841-D3823910657D}"/>
              </a:ext>
            </a:extLst>
          </p:cNvPr>
          <p:cNvSpPr txBox="1"/>
          <p:nvPr/>
        </p:nvSpPr>
        <p:spPr>
          <a:xfrm>
            <a:off x="770701" y="2324164"/>
            <a:ext cx="11168282" cy="1323439"/>
          </a:xfrm>
          <a:prstGeom prst="rect">
            <a:avLst/>
          </a:prstGeom>
          <a:noFill/>
        </p:spPr>
        <p:txBody>
          <a:bodyPr wrap="square" rtlCol="0">
            <a:spAutoFit/>
          </a:bodyPr>
          <a:lstStyle/>
          <a:p>
            <a:r>
              <a:rPr lang="en-US" sz="2000" b="1" i="1" u="sng" dirty="0">
                <a:solidFill>
                  <a:schemeClr val="accent1">
                    <a:lumMod val="75000"/>
                  </a:schemeClr>
                </a:solidFill>
                <a:latin typeface="Arial" panose="020B0604020202020204" pitchFamily="34" charset="0"/>
                <a:cs typeface="Arial" panose="020B0604020202020204" pitchFamily="34" charset="0"/>
              </a:rPr>
              <a:t>Compost Facilities </a:t>
            </a:r>
            <a:r>
              <a:rPr lang="en-US" sz="2000" dirty="0">
                <a:solidFill>
                  <a:schemeClr val="accent1">
                    <a:lumMod val="75000"/>
                  </a:schemeClr>
                </a:solidFill>
                <a:latin typeface="Arial" panose="020B0604020202020204" pitchFamily="34" charset="0"/>
                <a:cs typeface="Arial" panose="020B0604020202020204" pitchFamily="34" charset="0"/>
              </a:rPr>
              <a:t>- The existing compost facility is located at Knott Landfill where there have been issues with odor. Given the fact there is increasing residential development in the area, this site may not be suited to handle the expected increase from food waste and other organics. SWAC has identified several recommendations to address the need to process more organics. </a:t>
            </a:r>
          </a:p>
        </p:txBody>
      </p:sp>
      <p:sp>
        <p:nvSpPr>
          <p:cNvPr id="6" name="Rectangle 5">
            <a:extLst>
              <a:ext uri="{FF2B5EF4-FFF2-40B4-BE49-F238E27FC236}">
                <a16:creationId xmlns:a16="http://schemas.microsoft.com/office/drawing/2014/main" id="{F0BF37C7-1DDF-4088-B80E-8B1D479455A1}"/>
              </a:ext>
            </a:extLst>
          </p:cNvPr>
          <p:cNvSpPr/>
          <p:nvPr/>
        </p:nvSpPr>
        <p:spPr>
          <a:xfrm>
            <a:off x="770701" y="3599927"/>
            <a:ext cx="11004382" cy="3254674"/>
          </a:xfrm>
          <a:prstGeom prst="rect">
            <a:avLst/>
          </a:prstGeom>
        </p:spPr>
        <p:txBody>
          <a:bodyPr wrap="square">
            <a:spAutoFit/>
          </a:bodyPr>
          <a:lstStyle/>
          <a:p>
            <a:pPr marL="457200" marR="0" indent="-457200">
              <a:lnSpc>
                <a:spcPct val="106000"/>
              </a:lnSpc>
              <a:spcBef>
                <a:spcPts val="0"/>
              </a:spcBef>
              <a:spcAft>
                <a:spcPts val="0"/>
              </a:spcAft>
            </a:pPr>
            <a:r>
              <a:rPr lang="en-US" sz="20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4.2 Recommendation:  </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Conduct an </a:t>
            </a:r>
            <a:r>
              <a:rPr lang="en-US" sz="2000" i="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assessment of markets for products made from </a:t>
            </a:r>
            <a:endParaRPr lang="en-US"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marR="0" indent="-457200">
              <a:lnSpc>
                <a:spcPct val="106000"/>
              </a:lnSpc>
              <a:spcBef>
                <a:spcPts val="0"/>
              </a:spcBef>
              <a:spcAft>
                <a:spcPts val="0"/>
              </a:spcAft>
            </a:pPr>
            <a:r>
              <a:rPr lang="en-US" sz="2000" i="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compost</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resulting from expanded organics programs. </a:t>
            </a:r>
            <a:endParaRPr lang="en-US"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01000"/>
              </a:lnSpc>
              <a:spcAft>
                <a:spcPts val="25"/>
              </a:spcAft>
            </a:pPr>
            <a:r>
              <a:rPr lang="en-US" sz="20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endParaRPr lang="en-US"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01000"/>
              </a:lnSpc>
              <a:spcAft>
                <a:spcPts val="25"/>
              </a:spcAft>
            </a:pPr>
            <a:r>
              <a:rPr lang="en-US" sz="20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4.3 Recommendation:</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Evaluate alternatives to enhance and expand composting facilities.  The study should </a:t>
            </a:r>
            <a:r>
              <a:rPr lang="en-US" sz="2000" i="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evaluate the</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000" i="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most optimal location considering proximity to generators, markets and surrounding land uses</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t>
            </a:r>
            <a:endParaRPr lang="en-US"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01000"/>
              </a:lnSpc>
              <a:spcAft>
                <a:spcPts val="25"/>
              </a:spcAft>
            </a:pP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endParaRPr lang="en-US"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20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4.4 Recommendation:</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000" i="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Upgrade the organics processing capacity and technology to efficiently handle additional yard waste/food waste,</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including meats and dairy, from residential and commercial sources and other organic waste streams.</a:t>
            </a:r>
            <a:endPar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3396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731067" y="211263"/>
            <a:ext cx="9942786"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Summary of Draft SWMP Recommendations</a:t>
            </a:r>
          </a:p>
        </p:txBody>
      </p:sp>
      <p:sp>
        <p:nvSpPr>
          <p:cNvPr id="4" name="TextBox 3">
            <a:extLst>
              <a:ext uri="{FF2B5EF4-FFF2-40B4-BE49-F238E27FC236}">
                <a16:creationId xmlns:a16="http://schemas.microsoft.com/office/drawing/2014/main" id="{03712557-A743-4A1E-92CC-518C1C784E2D}"/>
              </a:ext>
            </a:extLst>
          </p:cNvPr>
          <p:cNvSpPr txBox="1"/>
          <p:nvPr/>
        </p:nvSpPr>
        <p:spPr>
          <a:xfrm>
            <a:off x="843200" y="2031637"/>
            <a:ext cx="11004382" cy="523220"/>
          </a:xfrm>
          <a:prstGeom prst="rect">
            <a:avLst/>
          </a:prstGeom>
          <a:noFill/>
        </p:spPr>
        <p:txBody>
          <a:bodyPr wrap="square" rtlCol="0">
            <a:spAutoFit/>
          </a:bodyPr>
          <a:lstStyle/>
          <a:p>
            <a:r>
              <a:rPr lang="en-US" sz="2800" b="1" u="sng" dirty="0">
                <a:solidFill>
                  <a:schemeClr val="accent1">
                    <a:lumMod val="75000"/>
                  </a:schemeClr>
                </a:solidFill>
                <a:latin typeface="Arial" panose="020B0604020202020204" pitchFamily="34" charset="0"/>
                <a:cs typeface="Arial" panose="020B0604020202020204" pitchFamily="34" charset="0"/>
              </a:rPr>
              <a:t>Transfer and Recycling Stations </a:t>
            </a:r>
          </a:p>
        </p:txBody>
      </p:sp>
      <p:sp>
        <p:nvSpPr>
          <p:cNvPr id="5" name="Rectangle 4">
            <a:extLst>
              <a:ext uri="{FF2B5EF4-FFF2-40B4-BE49-F238E27FC236}">
                <a16:creationId xmlns:a16="http://schemas.microsoft.com/office/drawing/2014/main" id="{F9A0BF5E-F712-4C04-9159-DCDC5E2E5E6C}"/>
              </a:ext>
            </a:extLst>
          </p:cNvPr>
          <p:cNvSpPr/>
          <p:nvPr/>
        </p:nvSpPr>
        <p:spPr>
          <a:xfrm>
            <a:off x="843200" y="2647663"/>
            <a:ext cx="11004382" cy="3639394"/>
          </a:xfrm>
          <a:prstGeom prst="rect">
            <a:avLst/>
          </a:prstGeom>
        </p:spPr>
        <p:txBody>
          <a:bodyPr wrap="square">
            <a:spAutoFit/>
          </a:bodyPr>
          <a:lstStyle/>
          <a:p>
            <a:pPr>
              <a:lnSpc>
                <a:spcPct val="106000"/>
              </a:lnSpc>
              <a:spcAft>
                <a:spcPts val="800"/>
              </a:spcAft>
            </a:pPr>
            <a:r>
              <a:rPr lang="en-US" sz="20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5.1 Recommendation:  </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Develop a </a:t>
            </a:r>
            <a:r>
              <a:rPr lang="en-US" sz="2000" i="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Facility Plan for the Negus Transfer Station in 2019</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for making improvements to the facility by 2021 or as needed. </a:t>
            </a:r>
          </a:p>
          <a:p>
            <a:pPr>
              <a:lnSpc>
                <a:spcPct val="106000"/>
              </a:lnSpc>
              <a:spcAft>
                <a:spcPts val="800"/>
              </a:spcAft>
            </a:pPr>
            <a:r>
              <a:rPr lang="en-US" sz="20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5.2 Recommendation:  </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Develop </a:t>
            </a:r>
            <a:r>
              <a:rPr lang="en-US" sz="2000" i="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Facility Plan for the Southwest Transfer Station within the next 3 years.</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Modifications to the facility can be made as the demand for enhanced services for managing increased waste volumes and traffic is require</a:t>
            </a:r>
          </a:p>
          <a:p>
            <a:pPr>
              <a:lnSpc>
                <a:spcPct val="106000"/>
              </a:lnSpc>
              <a:spcAft>
                <a:spcPts val="800"/>
              </a:spcAft>
            </a:pPr>
            <a:r>
              <a:rPr lang="en-US" sz="20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5.3 Recommendation:  </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Develop </a:t>
            </a:r>
            <a:r>
              <a:rPr lang="en-US" sz="2000" i="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Facility Plans for the Knott Transfer and Recycling Center as necessary to address the long-term disposal options or within 5 years</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of closure of Knott Landfill.  </a:t>
            </a:r>
          </a:p>
          <a:p>
            <a:pPr>
              <a:lnSpc>
                <a:spcPct val="106000"/>
              </a:lnSpc>
              <a:spcAft>
                <a:spcPts val="800"/>
              </a:spcAft>
            </a:pPr>
            <a:r>
              <a:rPr lang="en-US" sz="20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5.4 Recommendation:</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Establish </a:t>
            </a:r>
            <a:r>
              <a:rPr lang="en-US" sz="2000" i="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 capital improvement program for making investments in transfer station modification over the next 10 years</a:t>
            </a:r>
            <a:endPar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5170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Upcoming Schedule </a:t>
            </a:r>
          </a:p>
        </p:txBody>
      </p:sp>
      <p:sp>
        <p:nvSpPr>
          <p:cNvPr id="3" name="Rectangle 2">
            <a:extLst>
              <a:ext uri="{FF2B5EF4-FFF2-40B4-BE49-F238E27FC236}">
                <a16:creationId xmlns:a16="http://schemas.microsoft.com/office/drawing/2014/main" id="{A6086CD0-D961-4CC1-B672-8CAB7B2DE141}"/>
              </a:ext>
            </a:extLst>
          </p:cNvPr>
          <p:cNvSpPr/>
          <p:nvPr/>
        </p:nvSpPr>
        <p:spPr>
          <a:xfrm>
            <a:off x="1334528" y="2290030"/>
            <a:ext cx="10217872" cy="4524315"/>
          </a:xfrm>
          <a:prstGeom prst="rect">
            <a:avLst/>
          </a:prstGeom>
        </p:spPr>
        <p:txBody>
          <a:bodyPr wrap="square">
            <a:spAutoFit/>
          </a:bodyPr>
          <a:lstStyle/>
          <a:p>
            <a:pPr marL="342900" marR="0" lvl="0" indent="-342900">
              <a:lnSpc>
                <a:spcPct val="90000"/>
              </a:lnSpc>
              <a:spcBef>
                <a:spcPts val="0"/>
              </a:spcBef>
              <a:spcAft>
                <a:spcPts val="0"/>
              </a:spcAft>
              <a:buFont typeface="Symbol" panose="05050102010706020507" pitchFamily="18" charset="2"/>
              <a:buChar char=""/>
            </a:pPr>
            <a:r>
              <a:rPr lang="en-US" sz="3200" dirty="0">
                <a:solidFill>
                  <a:schemeClr val="accent5">
                    <a:lumMod val="50000"/>
                  </a:schemeClr>
                </a:solidFill>
                <a:latin typeface="Arial" panose="020B0604020202020204" pitchFamily="34" charset="0"/>
                <a:cs typeface="Arial" panose="020B0604020202020204" pitchFamily="34" charset="0"/>
              </a:rPr>
              <a:t>November  27</a:t>
            </a:r>
            <a:r>
              <a:rPr lang="en-US" sz="3200" baseline="30000" dirty="0">
                <a:solidFill>
                  <a:schemeClr val="accent5">
                    <a:lumMod val="50000"/>
                  </a:schemeClr>
                </a:solidFill>
                <a:latin typeface="Arial" panose="020B0604020202020204" pitchFamily="34" charset="0"/>
                <a:cs typeface="Arial" panose="020B0604020202020204" pitchFamily="34" charset="0"/>
              </a:rPr>
              <a:t>th</a:t>
            </a:r>
            <a:r>
              <a:rPr lang="en-US" sz="3200" dirty="0">
                <a:solidFill>
                  <a:schemeClr val="accent5">
                    <a:lumMod val="50000"/>
                  </a:schemeClr>
                </a:solidFill>
                <a:latin typeface="Arial" panose="020B0604020202020204" pitchFamily="34" charset="0"/>
                <a:cs typeface="Arial" panose="020B0604020202020204" pitchFamily="34" charset="0"/>
              </a:rPr>
              <a:t> SWAC – Continue Discussion of Landfill Options </a:t>
            </a:r>
          </a:p>
          <a:p>
            <a:pPr marR="0" lvl="0">
              <a:lnSpc>
                <a:spcPct val="90000"/>
              </a:lnSpc>
              <a:spcBef>
                <a:spcPts val="0"/>
              </a:spcBef>
              <a:spcAft>
                <a:spcPts val="0"/>
              </a:spcAft>
            </a:pPr>
            <a:r>
              <a:rPr lang="en-US" sz="3200" dirty="0">
                <a:solidFill>
                  <a:schemeClr val="accent5">
                    <a:lumMod val="50000"/>
                  </a:schemeClr>
                </a:solidFill>
                <a:latin typeface="Arial" panose="020B0604020202020204" pitchFamily="34" charset="0"/>
                <a:cs typeface="Arial" panose="020B0604020202020204" pitchFamily="34" charset="0"/>
              </a:rPr>
              <a:t>				</a:t>
            </a:r>
            <a:endParaRPr lang="en-US" sz="32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90000"/>
              </a:lnSpc>
              <a:buFont typeface="Symbol" panose="05050102010706020507" pitchFamily="18" charset="2"/>
              <a:buChar char=""/>
            </a:pPr>
            <a:r>
              <a:rPr lang="en-US" sz="3200" dirty="0">
                <a:solidFill>
                  <a:schemeClr val="accent5">
                    <a:lumMod val="50000"/>
                  </a:schemeClr>
                </a:solidFill>
                <a:latin typeface="Arial" panose="020B0604020202020204" pitchFamily="34" charset="0"/>
                <a:cs typeface="Arial" panose="020B0604020202020204" pitchFamily="34" charset="0"/>
              </a:rPr>
              <a:t>January Draft SWMP – Chapter 8- Administration/ Financial </a:t>
            </a:r>
            <a:r>
              <a:rPr lang="en-US" sz="3200" b="1" dirty="0">
                <a:solidFill>
                  <a:srgbClr val="2E75B6"/>
                </a:solidFill>
                <a:latin typeface="Arial" panose="020B0604020202020204" pitchFamily="34" charset="0"/>
                <a:cs typeface="Arial" panose="020B0604020202020204" pitchFamily="34" charset="0"/>
              </a:rPr>
              <a:t>	</a:t>
            </a:r>
            <a:endParaRPr lang="en-US" sz="3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3200" dirty="0">
                <a:solidFill>
                  <a:schemeClr val="accent5">
                    <a:lumMod val="50000"/>
                  </a:schemeClr>
                </a:solidFill>
                <a:latin typeface="Arial" panose="020B0604020202020204" pitchFamily="34" charset="0"/>
                <a:cs typeface="Arial" panose="020B0604020202020204" pitchFamily="34" charset="0"/>
              </a:rPr>
              <a:t>Public Meeting Date – Thursday January 31st </a:t>
            </a:r>
          </a:p>
          <a:p>
            <a:pPr marL="342900" marR="0" lvl="0" indent="-342900">
              <a:lnSpc>
                <a:spcPct val="90000"/>
              </a:lnSpc>
              <a:spcBef>
                <a:spcPts val="0"/>
              </a:spcBef>
              <a:spcAft>
                <a:spcPts val="0"/>
              </a:spcAft>
              <a:buFont typeface="Symbol" panose="05050102010706020507" pitchFamily="18" charset="2"/>
              <a:buChar char=""/>
            </a:pPr>
            <a:endParaRPr lang="en-US" sz="3200" dirty="0">
              <a:solidFill>
                <a:schemeClr val="accent5">
                  <a:lumMod val="50000"/>
                </a:schemeClr>
              </a:solidFill>
              <a:latin typeface="Arial" panose="020B060402020202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3200" dirty="0">
                <a:solidFill>
                  <a:schemeClr val="accent5">
                    <a:lumMod val="50000"/>
                  </a:schemeClr>
                </a:solidFill>
                <a:latin typeface="Arial" panose="020B0604020202020204" pitchFamily="34" charset="0"/>
                <a:cs typeface="Arial" panose="020B0604020202020204" pitchFamily="34" charset="0"/>
              </a:rPr>
              <a:t>February Meeting Review of Final Draft SWMP </a:t>
            </a:r>
            <a:endParaRPr lang="en-US" sz="32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685800" marR="0" indent="228600">
              <a:lnSpc>
                <a:spcPct val="90000"/>
              </a:lnSpc>
              <a:spcBef>
                <a:spcPts val="0"/>
              </a:spcBef>
              <a:spcAft>
                <a:spcPts val="0"/>
              </a:spcAft>
            </a:pPr>
            <a:r>
              <a:rPr lang="en-US" sz="3200" dirty="0">
                <a:solidFill>
                  <a:schemeClr val="accent5">
                    <a:lumMod val="50000"/>
                  </a:schemeClr>
                </a:solidFill>
                <a:latin typeface="Arial" panose="020B0604020202020204" pitchFamily="34" charset="0"/>
                <a:cs typeface="Arial" panose="020B0604020202020204" pitchFamily="34" charset="0"/>
              </a:rPr>
              <a:t> </a:t>
            </a:r>
            <a:endParaRPr lang="en-US" sz="32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endParaRPr lang="en-US" sz="32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0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a:t>
            </a:r>
            <a:r>
              <a:rPr lang="en-US" sz="3600" b="1" dirty="0">
                <a:solidFill>
                  <a:schemeClr val="bg1"/>
                </a:solidFill>
                <a:latin typeface="Arial" panose="020B0604020202020204" pitchFamily="34" charset="0"/>
                <a:cs typeface="Arial" panose="020B0604020202020204" pitchFamily="34" charset="0"/>
              </a:rPr>
              <a:t>l  </a:t>
            </a:r>
          </a:p>
        </p:txBody>
      </p:sp>
      <p:sp>
        <p:nvSpPr>
          <p:cNvPr id="11"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C55B2FD1-82E8-4480-A42E-DAA2DAACBB08}"/>
              </a:ext>
            </a:extLst>
          </p:cNvPr>
          <p:cNvSpPr>
            <a:spLocks noChangeAspect="1" noChangeArrowheads="1"/>
          </p:cNvSpPr>
          <p:nvPr/>
        </p:nvSpPr>
        <p:spPr bwMode="auto">
          <a:xfrm>
            <a:off x="5859690" y="331281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7FC46A1C-A6C6-455C-9FD0-69FD43503AC5}"/>
              </a:ext>
            </a:extLst>
          </p:cNvPr>
          <p:cNvSpPr>
            <a:spLocks noChangeAspect="1" noChangeArrowheads="1"/>
          </p:cNvSpPr>
          <p:nvPr/>
        </p:nvSpPr>
        <p:spPr bwMode="auto">
          <a:xfrm>
            <a:off x="6012090" y="346521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273CEA4B-DEE6-45FF-8516-620615FCC361}"/>
              </a:ext>
            </a:extLst>
          </p:cNvPr>
          <p:cNvSpPr>
            <a:spLocks noChangeAspect="1" noChangeArrowheads="1"/>
          </p:cNvSpPr>
          <p:nvPr/>
        </p:nvSpPr>
        <p:spPr bwMode="auto">
          <a:xfrm>
            <a:off x="6164490" y="361761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 descr="image005">
            <a:extLst>
              <a:ext uri="{FF2B5EF4-FFF2-40B4-BE49-F238E27FC236}">
                <a16:creationId xmlns:a16="http://schemas.microsoft.com/office/drawing/2014/main" id="{5F33A3F4-F00C-4723-B68D-7A175EDEB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204" y="2549957"/>
            <a:ext cx="5820572" cy="399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F616376-D2B8-48FE-AEB1-2988BA8B6B93}"/>
              </a:ext>
            </a:extLst>
          </p:cNvPr>
          <p:cNvSpPr/>
          <p:nvPr/>
        </p:nvSpPr>
        <p:spPr>
          <a:xfrm>
            <a:off x="5155229" y="6441474"/>
            <a:ext cx="188154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4"/>
              </a:rPr>
              <a:t>From Oregon DEQ</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557E2C-1D39-4ECB-9D9C-11FC6F6F1DA9}"/>
              </a:ext>
            </a:extLst>
          </p:cNvPr>
          <p:cNvSpPr txBox="1"/>
          <p:nvPr/>
        </p:nvSpPr>
        <p:spPr>
          <a:xfrm>
            <a:off x="110152" y="2549957"/>
            <a:ext cx="322357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First Step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Arial" panose="020B0604020202020204" pitchFamily="34" charset="0"/>
                <a:cs typeface="Arial" panose="020B0604020202020204" pitchFamily="34" charset="0"/>
              </a:rPr>
              <a:t>Reduce Waste and Recycle (Chapters 3 &amp; 4)</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4AD3DDE-8B3D-4FE7-BD53-3B8D58697D17}"/>
              </a:ext>
            </a:extLst>
          </p:cNvPr>
          <p:cNvSpPr txBox="1"/>
          <p:nvPr/>
        </p:nvSpPr>
        <p:spPr>
          <a:xfrm>
            <a:off x="8755289" y="3922416"/>
            <a:ext cx="3156518" cy="1015663"/>
          </a:xfrm>
          <a:prstGeom prst="rect">
            <a:avLst/>
          </a:prstGeom>
          <a:noFill/>
        </p:spPr>
        <p:txBody>
          <a:bodyPr wrap="square" rtlCol="0">
            <a:spAutoFit/>
          </a:bodyPr>
          <a:lstStyle/>
          <a:p>
            <a:pPr lvl="0" algn="ctr">
              <a:defRPr/>
            </a:pPr>
            <a:r>
              <a:rPr lang="en-US" sz="2000" b="1" dirty="0">
                <a:solidFill>
                  <a:schemeClr val="accent6">
                    <a:lumMod val="75000"/>
                  </a:schemeClr>
                </a:solidFill>
                <a:latin typeface="Arial" panose="020B0604020202020204" pitchFamily="34" charset="0"/>
                <a:cs typeface="Arial" panose="020B0604020202020204" pitchFamily="34" charset="0"/>
              </a:rPr>
              <a:t>Alternative Technologies/ Resource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Recovery</a:t>
            </a:r>
            <a:endParaRPr kumimoji="0" lang="en-US" sz="2000" b="1" i="0"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73F588A8-3A01-4C2F-B04A-D9B969B7794C}"/>
              </a:ext>
            </a:extLst>
          </p:cNvPr>
          <p:cNvGrpSpPr/>
          <p:nvPr/>
        </p:nvGrpSpPr>
        <p:grpSpPr>
          <a:xfrm>
            <a:off x="3515633" y="2714559"/>
            <a:ext cx="5297714" cy="2409372"/>
            <a:chOff x="527026" y="2151872"/>
            <a:chExt cx="5297714" cy="2409372"/>
          </a:xfrm>
        </p:grpSpPr>
        <p:cxnSp>
          <p:nvCxnSpPr>
            <p:cNvPr id="26" name="Straight Connector 25">
              <a:extLst>
                <a:ext uri="{FF2B5EF4-FFF2-40B4-BE49-F238E27FC236}">
                  <a16:creationId xmlns:a16="http://schemas.microsoft.com/office/drawing/2014/main" id="{A1CA761E-DD79-4FFB-9094-FF8532D541D0}"/>
                </a:ext>
              </a:extLst>
            </p:cNvPr>
            <p:cNvCxnSpPr>
              <a:cxnSpLocks/>
            </p:cNvCxnSpPr>
            <p:nvPr/>
          </p:nvCxnSpPr>
          <p:spPr>
            <a:xfrm>
              <a:off x="527026" y="2151872"/>
              <a:ext cx="52977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7F7DFC4-628E-4AD1-A7E4-A6D1E62566C6}"/>
                </a:ext>
              </a:extLst>
            </p:cNvPr>
            <p:cNvCxnSpPr>
              <a:cxnSpLocks/>
            </p:cNvCxnSpPr>
            <p:nvPr/>
          </p:nvCxnSpPr>
          <p:spPr>
            <a:xfrm>
              <a:off x="527026" y="2151872"/>
              <a:ext cx="1799771" cy="24093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126934D-565C-41DD-899B-B8094C69EE18}"/>
                </a:ext>
              </a:extLst>
            </p:cNvPr>
            <p:cNvCxnSpPr>
              <a:cxnSpLocks/>
            </p:cNvCxnSpPr>
            <p:nvPr/>
          </p:nvCxnSpPr>
          <p:spPr>
            <a:xfrm flipV="1">
              <a:off x="3966911" y="2151873"/>
              <a:ext cx="1857829" cy="24093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40E7ED-046A-4943-B945-26F68EAF47D6}"/>
                </a:ext>
              </a:extLst>
            </p:cNvPr>
            <p:cNvCxnSpPr>
              <a:cxnSpLocks/>
            </p:cNvCxnSpPr>
            <p:nvPr/>
          </p:nvCxnSpPr>
          <p:spPr>
            <a:xfrm>
              <a:off x="2326797" y="4561244"/>
              <a:ext cx="16401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D0E41F8A-14B4-4C8C-A2C6-FB54ACE28E43}"/>
              </a:ext>
            </a:extLst>
          </p:cNvPr>
          <p:cNvSpPr txBox="1"/>
          <p:nvPr/>
        </p:nvSpPr>
        <p:spPr>
          <a:xfrm>
            <a:off x="3449039" y="1878694"/>
            <a:ext cx="5625737" cy="461665"/>
          </a:xfrm>
          <a:prstGeom prst="rect">
            <a:avLst/>
          </a:prstGeom>
          <a:noFill/>
        </p:spPr>
        <p:txBody>
          <a:bodyPr wrap="square" rtlCol="0">
            <a:spAutoFit/>
          </a:bodyPr>
          <a:lstStyle/>
          <a:p>
            <a:pPr algn="ctr"/>
            <a:r>
              <a:rPr lang="en-US" sz="2400" b="1" u="sng" dirty="0">
                <a:solidFill>
                  <a:schemeClr val="accent5">
                    <a:lumMod val="50000"/>
                  </a:schemeClr>
                </a:solidFill>
                <a:latin typeface="Arial" panose="020B0604020202020204" pitchFamily="34" charset="0"/>
                <a:cs typeface="Arial" panose="020B0604020202020204" pitchFamily="34" charset="0"/>
              </a:rPr>
              <a:t>State Hierarchy for Managing Waste </a:t>
            </a:r>
          </a:p>
        </p:txBody>
      </p:sp>
      <p:grpSp>
        <p:nvGrpSpPr>
          <p:cNvPr id="34" name="Group 33">
            <a:extLst>
              <a:ext uri="{FF2B5EF4-FFF2-40B4-BE49-F238E27FC236}">
                <a16:creationId xmlns:a16="http://schemas.microsoft.com/office/drawing/2014/main" id="{A9EDD6A2-4BDA-4311-A8E7-0F4862244D12}"/>
              </a:ext>
            </a:extLst>
          </p:cNvPr>
          <p:cNvGrpSpPr/>
          <p:nvPr/>
        </p:nvGrpSpPr>
        <p:grpSpPr>
          <a:xfrm>
            <a:off x="5303975" y="5180359"/>
            <a:ext cx="1732795" cy="626066"/>
            <a:chOff x="5303975" y="5180359"/>
            <a:chExt cx="1732795" cy="626066"/>
          </a:xfrm>
        </p:grpSpPr>
        <p:cxnSp>
          <p:nvCxnSpPr>
            <p:cNvPr id="4" name="Straight Connector 3">
              <a:extLst>
                <a:ext uri="{FF2B5EF4-FFF2-40B4-BE49-F238E27FC236}">
                  <a16:creationId xmlns:a16="http://schemas.microsoft.com/office/drawing/2014/main" id="{0A967BDC-86DB-4988-AF50-50B1DF66859C}"/>
                </a:ext>
              </a:extLst>
            </p:cNvPr>
            <p:cNvCxnSpPr>
              <a:cxnSpLocks/>
            </p:cNvCxnSpPr>
            <p:nvPr/>
          </p:nvCxnSpPr>
          <p:spPr>
            <a:xfrm flipV="1">
              <a:off x="5303975" y="5180359"/>
              <a:ext cx="1732795" cy="1"/>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C236D6-B600-4102-A083-0BB8E15551C2}"/>
                </a:ext>
              </a:extLst>
            </p:cNvPr>
            <p:cNvCxnSpPr>
              <a:cxnSpLocks/>
            </p:cNvCxnSpPr>
            <p:nvPr/>
          </p:nvCxnSpPr>
          <p:spPr>
            <a:xfrm flipH="1">
              <a:off x="6581007" y="5210197"/>
              <a:ext cx="442466" cy="59622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7D6330-29C7-4A3E-9AC5-039FD0622953}"/>
                </a:ext>
              </a:extLst>
            </p:cNvPr>
            <p:cNvCxnSpPr>
              <a:cxnSpLocks/>
            </p:cNvCxnSpPr>
            <p:nvPr/>
          </p:nvCxnSpPr>
          <p:spPr>
            <a:xfrm>
              <a:off x="5726675" y="5776586"/>
              <a:ext cx="887067"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E278FE-A946-438D-B866-C76DC61B0E11}"/>
                </a:ext>
              </a:extLst>
            </p:cNvPr>
            <p:cNvCxnSpPr>
              <a:cxnSpLocks/>
            </p:cNvCxnSpPr>
            <p:nvPr/>
          </p:nvCxnSpPr>
          <p:spPr>
            <a:xfrm>
              <a:off x="5315403" y="5210197"/>
              <a:ext cx="434044" cy="566389"/>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B9CB26E9-7663-43EE-96F2-9498659C1BB8}"/>
              </a:ext>
            </a:extLst>
          </p:cNvPr>
          <p:cNvCxnSpPr>
            <a:cxnSpLocks/>
          </p:cNvCxnSpPr>
          <p:nvPr/>
        </p:nvCxnSpPr>
        <p:spPr>
          <a:xfrm flipH="1">
            <a:off x="6955517" y="4702955"/>
            <a:ext cx="2119259" cy="80535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9215790-8E99-4CAD-BC4D-8422B44B454D}"/>
              </a:ext>
            </a:extLst>
          </p:cNvPr>
          <p:cNvSpPr txBox="1"/>
          <p:nvPr/>
        </p:nvSpPr>
        <p:spPr>
          <a:xfrm>
            <a:off x="8328756" y="5629015"/>
            <a:ext cx="3223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srgbClr val="953187"/>
                </a:solidFill>
                <a:effectLst/>
                <a:uLnTx/>
                <a:uFillTx/>
                <a:latin typeface="Arial" panose="020B0604020202020204" pitchFamily="34" charset="0"/>
                <a:cs typeface="Arial" panose="020B0604020202020204" pitchFamily="34" charset="0"/>
              </a:rPr>
              <a:t>Landfill Disposal</a:t>
            </a:r>
          </a:p>
        </p:txBody>
      </p:sp>
      <p:cxnSp>
        <p:nvCxnSpPr>
          <p:cNvPr id="31" name="Straight Arrow Connector 30">
            <a:extLst>
              <a:ext uri="{FF2B5EF4-FFF2-40B4-BE49-F238E27FC236}">
                <a16:creationId xmlns:a16="http://schemas.microsoft.com/office/drawing/2014/main" id="{09B6ED9B-387D-41D8-A92A-D108AF881C9D}"/>
              </a:ext>
            </a:extLst>
          </p:cNvPr>
          <p:cNvCxnSpPr>
            <a:cxnSpLocks/>
          </p:cNvCxnSpPr>
          <p:nvPr/>
        </p:nvCxnSpPr>
        <p:spPr>
          <a:xfrm flipH="1">
            <a:off x="6694089" y="5871242"/>
            <a:ext cx="1980926" cy="309366"/>
          </a:xfrm>
          <a:prstGeom prst="straightConnector1">
            <a:avLst/>
          </a:prstGeom>
          <a:ln w="57150">
            <a:solidFill>
              <a:srgbClr val="9652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48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BDD1EBA5-06CD-426C-8DD7-020EF0C36B99}"/>
              </a:ext>
            </a:extLst>
          </p:cNvPr>
          <p:cNvSpPr txBox="1"/>
          <p:nvPr/>
        </p:nvSpPr>
        <p:spPr>
          <a:xfrm>
            <a:off x="2936458" y="2028304"/>
            <a:ext cx="6227226" cy="461665"/>
          </a:xfrm>
          <a:prstGeom prst="rect">
            <a:avLst/>
          </a:prstGeom>
          <a:noFill/>
        </p:spPr>
        <p:txBody>
          <a:bodyPr wrap="square" rtlCol="0">
            <a:spAutoFit/>
          </a:bodyPr>
          <a:lstStyle/>
          <a:p>
            <a:pPr algn="ctr"/>
            <a:r>
              <a:rPr lang="en-US" sz="2400" b="1" u="sng" dirty="0">
                <a:solidFill>
                  <a:schemeClr val="accent1">
                    <a:lumMod val="50000"/>
                  </a:schemeClr>
                </a:solidFill>
                <a:latin typeface="Arial" panose="020B0604020202020204" pitchFamily="34" charset="0"/>
                <a:cs typeface="Arial" panose="020B0604020202020204" pitchFamily="34" charset="0"/>
              </a:rPr>
              <a:t>Current Disposal / Ton Cost</a:t>
            </a:r>
          </a:p>
        </p:txBody>
      </p:sp>
      <p:graphicFrame>
        <p:nvGraphicFramePr>
          <p:cNvPr id="12" name="Table 11">
            <a:extLst>
              <a:ext uri="{FF2B5EF4-FFF2-40B4-BE49-F238E27FC236}">
                <a16:creationId xmlns:a16="http://schemas.microsoft.com/office/drawing/2014/main" id="{D9BCECA9-47C2-4205-8007-D933D86B2E4D}"/>
              </a:ext>
            </a:extLst>
          </p:cNvPr>
          <p:cNvGraphicFramePr>
            <a:graphicFrameLocks noGrp="1"/>
          </p:cNvGraphicFramePr>
          <p:nvPr>
            <p:extLst>
              <p:ext uri="{D42A27DB-BD31-4B8C-83A1-F6EECF244321}">
                <p14:modId xmlns:p14="http://schemas.microsoft.com/office/powerpoint/2010/main" val="3411784980"/>
              </p:ext>
            </p:extLst>
          </p:nvPr>
        </p:nvGraphicFramePr>
        <p:xfrm>
          <a:off x="1929008" y="2723671"/>
          <a:ext cx="8242127" cy="3100930"/>
        </p:xfrm>
        <a:graphic>
          <a:graphicData uri="http://schemas.openxmlformats.org/drawingml/2006/table">
            <a:tbl>
              <a:tblPr firstRow="1" firstCol="1" bandRow="1">
                <a:tableStyleId>{69012ECD-51FC-41F1-AA8D-1B2483CD663E}</a:tableStyleId>
              </a:tblPr>
              <a:tblGrid>
                <a:gridCol w="4110289">
                  <a:extLst>
                    <a:ext uri="{9D8B030D-6E8A-4147-A177-3AD203B41FA5}">
                      <a16:colId xmlns:a16="http://schemas.microsoft.com/office/drawing/2014/main" val="1926949862"/>
                    </a:ext>
                  </a:extLst>
                </a:gridCol>
                <a:gridCol w="1048707">
                  <a:extLst>
                    <a:ext uri="{9D8B030D-6E8A-4147-A177-3AD203B41FA5}">
                      <a16:colId xmlns:a16="http://schemas.microsoft.com/office/drawing/2014/main" val="129078969"/>
                    </a:ext>
                  </a:extLst>
                </a:gridCol>
                <a:gridCol w="1790205">
                  <a:extLst>
                    <a:ext uri="{9D8B030D-6E8A-4147-A177-3AD203B41FA5}">
                      <a16:colId xmlns:a16="http://schemas.microsoft.com/office/drawing/2014/main" val="247743317"/>
                    </a:ext>
                  </a:extLst>
                </a:gridCol>
                <a:gridCol w="1292926">
                  <a:extLst>
                    <a:ext uri="{9D8B030D-6E8A-4147-A177-3AD203B41FA5}">
                      <a16:colId xmlns:a16="http://schemas.microsoft.com/office/drawing/2014/main" val="2751459722"/>
                    </a:ext>
                  </a:extLst>
                </a:gridCol>
              </a:tblGrid>
              <a:tr h="829840">
                <a:tc gridSpan="2">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Total Annual Operating Expenses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$ 6,000,000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 Ton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85689619"/>
                  </a:ext>
                </a:extLst>
              </a:tr>
              <a:tr h="710586">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Annual Waste Disposed  </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2016</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161,000</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$37.27</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26144672"/>
                  </a:ext>
                </a:extLst>
              </a:tr>
              <a:tr h="738452">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Annual Waste Disposed </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2017</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181,000</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$33.15</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59254724"/>
                  </a:ext>
                </a:extLst>
              </a:tr>
              <a:tr h="822052">
                <a:tc gridSpan="2">
                  <a:txBody>
                    <a:bodyPr/>
                    <a:lstStyle/>
                    <a:p>
                      <a:pPr marL="0" marR="0" algn="l">
                        <a:spcBef>
                          <a:spcPts val="0"/>
                        </a:spcBef>
                        <a:spcAft>
                          <a:spcPts val="0"/>
                        </a:spcAft>
                      </a:pPr>
                      <a:r>
                        <a:rPr lang="en-US" sz="2000" dirty="0">
                          <a:solidFill>
                            <a:schemeClr val="accent1">
                              <a:lumMod val="75000"/>
                            </a:schemeClr>
                          </a:solidFill>
                          <a:effectLst/>
                          <a:latin typeface="Arial" panose="020B0604020202020204" pitchFamily="34" charset="0"/>
                          <a:cs typeface="Arial" panose="020B0604020202020204" pitchFamily="34" charset="0"/>
                        </a:rPr>
                        <a:t>Average Disposal Cost  </a:t>
                      </a:r>
                      <a:endParaRPr lang="en-US" sz="2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solidFill>
                            <a:schemeClr val="accent1">
                              <a:lumMod val="75000"/>
                            </a:schemeClr>
                          </a:solidFill>
                          <a:effectLst/>
                          <a:latin typeface="Arial" panose="020B0604020202020204" pitchFamily="34" charset="0"/>
                          <a:cs typeface="Arial" panose="020B0604020202020204" pitchFamily="34" charset="0"/>
                        </a:rPr>
                        <a:t> </a:t>
                      </a:r>
                      <a:endParaRPr lang="en-US" sz="2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solidFill>
                            <a:schemeClr val="accent1">
                              <a:lumMod val="75000"/>
                            </a:schemeClr>
                          </a:solidFill>
                          <a:effectLst/>
                          <a:latin typeface="Arial" panose="020B0604020202020204" pitchFamily="34" charset="0"/>
                          <a:cs typeface="Arial" panose="020B0604020202020204" pitchFamily="34" charset="0"/>
                        </a:rPr>
                        <a:t>$ 35.21</a:t>
                      </a:r>
                      <a:endParaRPr lang="en-US"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10608442"/>
                  </a:ext>
                </a:extLst>
              </a:tr>
            </a:tbl>
          </a:graphicData>
        </a:graphic>
      </p:graphicFrame>
    </p:spTree>
    <p:extLst>
      <p:ext uri="{BB962C8B-B14F-4D97-AF65-F5344CB8AC3E}">
        <p14:creationId xmlns:p14="http://schemas.microsoft.com/office/powerpoint/2010/main" val="400416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40F713AF-A05D-4F5F-A691-515D0C3F7273}"/>
              </a:ext>
            </a:extLst>
          </p:cNvPr>
          <p:cNvSpPr txBox="1"/>
          <p:nvPr/>
        </p:nvSpPr>
        <p:spPr>
          <a:xfrm>
            <a:off x="2127248" y="2211921"/>
            <a:ext cx="8907518" cy="4524315"/>
          </a:xfrm>
          <a:prstGeom prst="rect">
            <a:avLst/>
          </a:prstGeom>
          <a:noFill/>
        </p:spPr>
        <p:txBody>
          <a:bodyPr wrap="squar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Landfill Disposal Options</a:t>
            </a:r>
          </a:p>
          <a:p>
            <a:pPr algn="ctr"/>
            <a:endParaRPr lang="en-US" sz="3200" b="1"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Transport and dispose at Out of County Site(s)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Regional Landfill </a:t>
            </a:r>
          </a:p>
          <a:p>
            <a:pPr marL="800100" lvl="1" indent="-3429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Crook County Landfill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Site and Construct a New In-County Landfill</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982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40F713AF-A05D-4F5F-A691-515D0C3F7273}"/>
              </a:ext>
            </a:extLst>
          </p:cNvPr>
          <p:cNvSpPr txBox="1"/>
          <p:nvPr/>
        </p:nvSpPr>
        <p:spPr>
          <a:xfrm>
            <a:off x="1760482" y="2495701"/>
            <a:ext cx="8907518" cy="3539430"/>
          </a:xfrm>
          <a:prstGeom prst="rect">
            <a:avLst/>
          </a:prstGeom>
          <a:noFill/>
        </p:spPr>
        <p:txBody>
          <a:bodyPr wrap="square" rtlCol="0">
            <a:spAutoFit/>
          </a:bodyPr>
          <a:lstStyle/>
          <a:p>
            <a:r>
              <a:rPr lang="en-US" sz="2800" b="1" u="sng" dirty="0">
                <a:solidFill>
                  <a:schemeClr val="accent1">
                    <a:lumMod val="50000"/>
                  </a:schemeClr>
                </a:solidFill>
                <a:latin typeface="Arial" panose="020B0604020202020204" pitchFamily="34" charset="0"/>
                <a:cs typeface="Arial" panose="020B0604020202020204" pitchFamily="34" charset="0"/>
              </a:rPr>
              <a:t>Transport and dispose at Out of County Site(s) </a:t>
            </a:r>
          </a:p>
          <a:p>
            <a:pPr marL="457200" indent="-457200">
              <a:buAutoNum type="arabicPeriod"/>
            </a:pPr>
            <a:endParaRPr lang="en-US" sz="2800" b="1" u="sng" dirty="0">
              <a:solidFill>
                <a:schemeClr val="accent1">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Regional Landfill </a:t>
            </a:r>
          </a:p>
          <a:p>
            <a:pPr marL="800100" lvl="1" indent="-342900">
              <a:buFont typeface="Arial" panose="020B0604020202020204" pitchFamily="34" charset="0"/>
              <a:buChar char="•"/>
            </a:pPr>
            <a:endParaRPr lang="en-US" sz="2800" dirty="0">
              <a:solidFill>
                <a:schemeClr val="accent1">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Crook County Landfill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4323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Long-Haul Waste  </a:t>
            </a:r>
          </a:p>
        </p:txBody>
      </p:sp>
      <p:sp>
        <p:nvSpPr>
          <p:cNvPr id="11" name="TextBox 10">
            <a:extLst>
              <a:ext uri="{FF2B5EF4-FFF2-40B4-BE49-F238E27FC236}">
                <a16:creationId xmlns:a16="http://schemas.microsoft.com/office/drawing/2014/main" id="{EB3C9721-3D8C-4E08-AEBB-1AEF14EB609B}"/>
              </a:ext>
            </a:extLst>
          </p:cNvPr>
          <p:cNvSpPr txBox="1"/>
          <p:nvPr/>
        </p:nvSpPr>
        <p:spPr>
          <a:xfrm>
            <a:off x="3302000" y="1859621"/>
            <a:ext cx="5588000" cy="461665"/>
          </a:xfrm>
          <a:prstGeom prst="rect">
            <a:avLst/>
          </a:prstGeom>
          <a:noFill/>
        </p:spPr>
        <p:txBody>
          <a:bodyPr wrap="square" rtlCol="0">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Regional Landfills </a:t>
            </a:r>
          </a:p>
        </p:txBody>
      </p:sp>
      <p:sp>
        <p:nvSpPr>
          <p:cNvPr id="12" name="TextBox 11">
            <a:extLst>
              <a:ext uri="{FF2B5EF4-FFF2-40B4-BE49-F238E27FC236}">
                <a16:creationId xmlns:a16="http://schemas.microsoft.com/office/drawing/2014/main" id="{05048965-1844-429A-8C46-A4F0F76544D3}"/>
              </a:ext>
            </a:extLst>
          </p:cNvPr>
          <p:cNvSpPr txBox="1"/>
          <p:nvPr/>
        </p:nvSpPr>
        <p:spPr>
          <a:xfrm>
            <a:off x="1074900" y="2364458"/>
            <a:ext cx="10477500" cy="4339650"/>
          </a:xfrm>
          <a:prstGeom prst="rect">
            <a:avLst/>
          </a:prstGeom>
          <a:noFill/>
        </p:spPr>
        <p:txBody>
          <a:bodyPr wrap="square" rtlCol="0">
            <a:spAutoFit/>
          </a:bodyPr>
          <a:lstStyle/>
          <a:p>
            <a:r>
              <a:rPr lang="en-US" b="1" i="1" dirty="0">
                <a:solidFill>
                  <a:schemeClr val="accent1">
                    <a:lumMod val="50000"/>
                  </a:schemeClr>
                </a:solidFill>
                <a:latin typeface="Arial" panose="020B0604020202020204" pitchFamily="34" charset="0"/>
                <a:cs typeface="Arial" panose="020B0604020202020204" pitchFamily="34" charset="0"/>
              </a:rPr>
              <a:t> </a:t>
            </a:r>
            <a:r>
              <a:rPr lang="en-US" sz="2000" b="1" i="1" u="sng" dirty="0">
                <a:solidFill>
                  <a:schemeClr val="accent1">
                    <a:lumMod val="50000"/>
                  </a:schemeClr>
                </a:solidFill>
                <a:latin typeface="Arial" panose="020B0604020202020204" pitchFamily="34" charset="0"/>
                <a:cs typeface="Arial" panose="020B0604020202020204" pitchFamily="34" charset="0"/>
              </a:rPr>
              <a:t>Landfills Located East of Cascades</a:t>
            </a:r>
          </a:p>
          <a:p>
            <a:endParaRPr lang="en-US" sz="2000" b="1" i="1" u="sng" dirty="0">
              <a:solidFill>
                <a:schemeClr val="accent1">
                  <a:lumMod val="50000"/>
                </a:schemeClr>
              </a:solidFill>
              <a:latin typeface="Arial" panose="020B0604020202020204" pitchFamily="34" charset="0"/>
              <a:cs typeface="Arial" panose="020B0604020202020204" pitchFamily="34" charset="0"/>
            </a:endParaRPr>
          </a:p>
          <a:p>
            <a:r>
              <a:rPr lang="en-US" sz="2000" b="1" dirty="0">
                <a:solidFill>
                  <a:schemeClr val="accent1">
                    <a:lumMod val="50000"/>
                  </a:schemeClr>
                </a:solidFill>
                <a:latin typeface="Arial" panose="020B0604020202020204" pitchFamily="34" charset="0"/>
                <a:cs typeface="Arial" panose="020B0604020202020204" pitchFamily="34" charset="0"/>
              </a:rPr>
              <a:t>1) </a:t>
            </a:r>
            <a:r>
              <a:rPr lang="en-US" b="1" dirty="0">
                <a:solidFill>
                  <a:schemeClr val="accent1">
                    <a:lumMod val="50000"/>
                  </a:schemeClr>
                </a:solidFill>
                <a:latin typeface="Arial" panose="020B0604020202020204" pitchFamily="34" charset="0"/>
                <a:cs typeface="Arial" panose="020B0604020202020204" pitchFamily="34" charset="0"/>
              </a:rPr>
              <a:t>Columbia Ridge Landfill, Arlington, OR</a:t>
            </a:r>
            <a:r>
              <a:rPr lang="en-US" dirty="0">
                <a:solidFill>
                  <a:schemeClr val="accent1">
                    <a:lumMod val="50000"/>
                  </a:schemeClr>
                </a:solidFill>
                <a:latin typeface="Arial" panose="020B0604020202020204" pitchFamily="34" charset="0"/>
                <a:cs typeface="Arial" panose="020B0604020202020204" pitchFamily="34" charset="0"/>
              </a:rPr>
              <a:t>. – Owned &amp; Operated by Waste Management</a:t>
            </a:r>
          </a:p>
          <a:p>
            <a:r>
              <a:rPr lang="en-US" dirty="0">
                <a:solidFill>
                  <a:schemeClr val="accent1">
                    <a:lumMod val="50000"/>
                  </a:schemeClr>
                </a:solidFill>
                <a:latin typeface="Arial" panose="020B0604020202020204" pitchFamily="34" charset="0"/>
                <a:cs typeface="Arial" panose="020B0604020202020204" pitchFamily="34" charset="0"/>
              </a:rPr>
              <a:t> </a:t>
            </a:r>
          </a:p>
          <a:p>
            <a:pPr lvl="0"/>
            <a:r>
              <a:rPr lang="en-US" b="1" dirty="0">
                <a:solidFill>
                  <a:schemeClr val="accent1">
                    <a:lumMod val="50000"/>
                  </a:schemeClr>
                </a:solidFill>
                <a:latin typeface="Arial" panose="020B0604020202020204" pitchFamily="34" charset="0"/>
                <a:cs typeface="Arial" panose="020B0604020202020204" pitchFamily="34" charset="0"/>
              </a:rPr>
              <a:t>2) Finley Butte Landfill, Boardman, OR</a:t>
            </a:r>
            <a:r>
              <a:rPr lang="en-US" dirty="0">
                <a:solidFill>
                  <a:schemeClr val="accent1">
                    <a:lumMod val="50000"/>
                  </a:schemeClr>
                </a:solidFill>
                <a:latin typeface="Arial" panose="020B0604020202020204" pitchFamily="34" charset="0"/>
                <a:cs typeface="Arial" panose="020B0604020202020204" pitchFamily="34" charset="0"/>
              </a:rPr>
              <a:t> – Owned &amp; Operated by Waste Connections</a:t>
            </a:r>
          </a:p>
          <a:p>
            <a:r>
              <a:rPr lang="en-US" dirty="0">
                <a:solidFill>
                  <a:schemeClr val="accent1">
                    <a:lumMod val="50000"/>
                  </a:schemeClr>
                </a:solidFill>
                <a:latin typeface="Arial" panose="020B0604020202020204" pitchFamily="34" charset="0"/>
                <a:cs typeface="Arial" panose="020B0604020202020204" pitchFamily="34" charset="0"/>
              </a:rPr>
              <a:t> </a:t>
            </a:r>
          </a:p>
          <a:p>
            <a:pPr lvl="0"/>
            <a:r>
              <a:rPr lang="en-US" b="1" dirty="0">
                <a:solidFill>
                  <a:schemeClr val="accent1">
                    <a:lumMod val="50000"/>
                  </a:schemeClr>
                </a:solidFill>
                <a:latin typeface="Arial" panose="020B0604020202020204" pitchFamily="34" charset="0"/>
                <a:cs typeface="Arial" panose="020B0604020202020204" pitchFamily="34" charset="0"/>
              </a:rPr>
              <a:t>3) Wasco County Landfill, The Dalles, OR</a:t>
            </a:r>
            <a:r>
              <a:rPr lang="en-US" dirty="0">
                <a:solidFill>
                  <a:schemeClr val="accent1">
                    <a:lumMod val="50000"/>
                  </a:schemeClr>
                </a:solidFill>
                <a:latin typeface="Arial" panose="020B0604020202020204" pitchFamily="34" charset="0"/>
                <a:cs typeface="Arial" panose="020B0604020202020204" pitchFamily="34" charset="0"/>
              </a:rPr>
              <a:t> – Owned &amp; Operated by Waste Connections</a:t>
            </a:r>
          </a:p>
          <a:p>
            <a:r>
              <a:rPr lang="en-US" dirty="0">
                <a:solidFill>
                  <a:schemeClr val="accent1">
                    <a:lumMod val="50000"/>
                  </a:schemeClr>
                </a:solidFill>
                <a:latin typeface="Arial" panose="020B0604020202020204" pitchFamily="34" charset="0"/>
                <a:cs typeface="Arial" panose="020B0604020202020204" pitchFamily="34" charset="0"/>
              </a:rPr>
              <a:t> </a:t>
            </a:r>
          </a:p>
          <a:p>
            <a:pPr lvl="0"/>
            <a:r>
              <a:rPr lang="en-US" b="1" dirty="0">
                <a:solidFill>
                  <a:schemeClr val="accent1">
                    <a:lumMod val="50000"/>
                  </a:schemeClr>
                </a:solidFill>
                <a:latin typeface="Arial" panose="020B0604020202020204" pitchFamily="34" charset="0"/>
                <a:cs typeface="Arial" panose="020B0604020202020204" pitchFamily="34" charset="0"/>
              </a:rPr>
              <a:t>4) Roosevelt Regional Landfill, Roosevelt, WA</a:t>
            </a:r>
            <a:r>
              <a:rPr lang="en-US" dirty="0">
                <a:solidFill>
                  <a:schemeClr val="accent1">
                    <a:lumMod val="50000"/>
                  </a:schemeClr>
                </a:solidFill>
                <a:latin typeface="Arial" panose="020B0604020202020204" pitchFamily="34" charset="0"/>
                <a:cs typeface="Arial" panose="020B0604020202020204" pitchFamily="34" charset="0"/>
              </a:rPr>
              <a:t> - Owned &amp; Operated by Republic Services </a:t>
            </a:r>
          </a:p>
          <a:p>
            <a:r>
              <a:rPr lang="en-US" dirty="0">
                <a:solidFill>
                  <a:schemeClr val="accent1">
                    <a:lumMod val="50000"/>
                  </a:schemeClr>
                </a:solidFill>
                <a:latin typeface="Arial" panose="020B0604020202020204" pitchFamily="34" charset="0"/>
                <a:cs typeface="Arial" panose="020B0604020202020204" pitchFamily="34" charset="0"/>
              </a:rPr>
              <a:t> </a:t>
            </a:r>
          </a:p>
          <a:p>
            <a:r>
              <a:rPr lang="en-US" sz="2000" b="1" u="sng" dirty="0">
                <a:solidFill>
                  <a:schemeClr val="accent1">
                    <a:lumMod val="50000"/>
                  </a:schemeClr>
                </a:solidFill>
                <a:latin typeface="Arial" panose="020B0604020202020204" pitchFamily="34" charset="0"/>
                <a:cs typeface="Arial" panose="020B0604020202020204" pitchFamily="34" charset="0"/>
              </a:rPr>
              <a:t>Landfills Located West of Cascades </a:t>
            </a:r>
            <a:endParaRPr lang="en-US" sz="2000" u="sng" dirty="0">
              <a:solidFill>
                <a:schemeClr val="accent1">
                  <a:lumMod val="50000"/>
                </a:schemeClr>
              </a:solidFill>
              <a:latin typeface="Arial" panose="020B0604020202020204" pitchFamily="34" charset="0"/>
              <a:cs typeface="Arial" panose="020B0604020202020204" pitchFamily="34" charset="0"/>
            </a:endParaRPr>
          </a:p>
          <a:p>
            <a:r>
              <a:rPr lang="en-US" b="1" dirty="0">
                <a:solidFill>
                  <a:schemeClr val="accent1">
                    <a:lumMod val="50000"/>
                  </a:schemeClr>
                </a:solidFill>
                <a:latin typeface="Arial" panose="020B0604020202020204" pitchFamily="34" charset="0"/>
                <a:cs typeface="Arial" panose="020B0604020202020204" pitchFamily="34" charset="0"/>
              </a:rPr>
              <a:t> </a:t>
            </a:r>
            <a:endParaRPr lang="en-US" dirty="0">
              <a:solidFill>
                <a:schemeClr val="accent1">
                  <a:lumMod val="50000"/>
                </a:schemeClr>
              </a:solidFill>
              <a:latin typeface="Arial" panose="020B0604020202020204" pitchFamily="34" charset="0"/>
              <a:cs typeface="Arial" panose="020B0604020202020204" pitchFamily="34" charset="0"/>
            </a:endParaRPr>
          </a:p>
          <a:p>
            <a:pPr lvl="0"/>
            <a:r>
              <a:rPr lang="en-US" b="1" dirty="0">
                <a:solidFill>
                  <a:schemeClr val="accent1">
                    <a:lumMod val="50000"/>
                  </a:schemeClr>
                </a:solidFill>
                <a:latin typeface="Arial" panose="020B0604020202020204" pitchFamily="34" charset="0"/>
                <a:cs typeface="Arial" panose="020B0604020202020204" pitchFamily="34" charset="0"/>
              </a:rPr>
              <a:t>5) Coffin Butte Landfill, Corvallis, OR</a:t>
            </a:r>
            <a:r>
              <a:rPr lang="en-US" dirty="0">
                <a:solidFill>
                  <a:schemeClr val="accent1">
                    <a:lumMod val="50000"/>
                  </a:schemeClr>
                </a:solidFill>
                <a:latin typeface="Arial" panose="020B0604020202020204" pitchFamily="34" charset="0"/>
                <a:cs typeface="Arial" panose="020B0604020202020204" pitchFamily="34" charset="0"/>
              </a:rPr>
              <a:t>. – Owned &amp; Operated by Republic Services</a:t>
            </a:r>
          </a:p>
          <a:p>
            <a:r>
              <a:rPr lang="en-US" dirty="0">
                <a:solidFill>
                  <a:schemeClr val="accent1">
                    <a:lumMod val="50000"/>
                  </a:schemeClr>
                </a:solidFill>
                <a:latin typeface="Arial" panose="020B0604020202020204" pitchFamily="34" charset="0"/>
                <a:cs typeface="Arial" panose="020B0604020202020204" pitchFamily="34" charset="0"/>
              </a:rPr>
              <a:t> </a:t>
            </a:r>
          </a:p>
          <a:p>
            <a:pPr lvl="0"/>
            <a:r>
              <a:rPr lang="en-US" b="1" dirty="0">
                <a:solidFill>
                  <a:schemeClr val="accent1">
                    <a:lumMod val="50000"/>
                  </a:schemeClr>
                </a:solidFill>
                <a:latin typeface="Arial" panose="020B0604020202020204" pitchFamily="34" charset="0"/>
                <a:cs typeface="Arial" panose="020B0604020202020204" pitchFamily="34" charset="0"/>
              </a:rPr>
              <a:t>6) Dry Creek Landfill, Medford, OR</a:t>
            </a:r>
            <a:r>
              <a:rPr lang="en-US" dirty="0">
                <a:solidFill>
                  <a:schemeClr val="accent1">
                    <a:lumMod val="50000"/>
                  </a:schemeClr>
                </a:solidFill>
                <a:latin typeface="Arial" panose="020B0604020202020204" pitchFamily="34" charset="0"/>
                <a:cs typeface="Arial" panose="020B0604020202020204" pitchFamily="34" charset="0"/>
              </a:rPr>
              <a:t>, Owned &amp; Operated by Rogue Disposal </a:t>
            </a:r>
          </a:p>
        </p:txBody>
      </p:sp>
    </p:spTree>
    <p:extLst>
      <p:ext uri="{BB962C8B-B14F-4D97-AF65-F5344CB8AC3E}">
        <p14:creationId xmlns:p14="http://schemas.microsoft.com/office/powerpoint/2010/main" val="144052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Long-Haul Waste  </a:t>
            </a:r>
          </a:p>
        </p:txBody>
      </p:sp>
      <p:sp>
        <p:nvSpPr>
          <p:cNvPr id="3" name="TextBox 2">
            <a:extLst>
              <a:ext uri="{FF2B5EF4-FFF2-40B4-BE49-F238E27FC236}">
                <a16:creationId xmlns:a16="http://schemas.microsoft.com/office/drawing/2014/main" id="{7ACC4ED9-5344-4E91-805F-4D6C1F861843}"/>
              </a:ext>
            </a:extLst>
          </p:cNvPr>
          <p:cNvSpPr txBox="1"/>
          <p:nvPr/>
        </p:nvSpPr>
        <p:spPr>
          <a:xfrm>
            <a:off x="1334528" y="2119115"/>
            <a:ext cx="10079706" cy="4339650"/>
          </a:xfrm>
          <a:prstGeom prst="rect">
            <a:avLst/>
          </a:prstGeom>
          <a:noFill/>
        </p:spPr>
        <p:txBody>
          <a:bodyPr wrap="squar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Crook County Landfill (CC</a:t>
            </a:r>
            <a:r>
              <a:rPr lang="en-US" sz="2400" b="1" dirty="0">
                <a:solidFill>
                  <a:schemeClr val="accent1">
                    <a:lumMod val="50000"/>
                  </a:schemeClr>
                </a:solidFill>
                <a:latin typeface="Arial" panose="020B0604020202020204" pitchFamily="34" charset="0"/>
                <a:cs typeface="Arial" panose="020B0604020202020204" pitchFamily="34" charset="0"/>
              </a:rPr>
              <a:t>)</a:t>
            </a:r>
          </a:p>
          <a:p>
            <a:pPr algn="ctr"/>
            <a:endParaRPr lang="en-US" sz="2400" b="1" dirty="0">
              <a:solidFill>
                <a:schemeClr val="accent1">
                  <a:lumMod val="50000"/>
                </a:schemeClr>
              </a:solidFill>
              <a:latin typeface="Arial" panose="020B0604020202020204" pitchFamily="34" charset="0"/>
              <a:cs typeface="Arial" panose="020B0604020202020204" pitchFamily="34" charset="0"/>
            </a:endParaRPr>
          </a:p>
          <a:p>
            <a:pPr algn="ctr"/>
            <a:endParaRPr lang="en-US" sz="24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The Landfill has over 100 Yrs. with current waste flows</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CC will accept portion of Deschutes County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Current rates - $35 per ton + $5 Host Fee</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7939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Long-Haul Waste  </a:t>
            </a:r>
          </a:p>
        </p:txBody>
      </p:sp>
      <p:pic>
        <p:nvPicPr>
          <p:cNvPr id="11" name="Picture 10">
            <a:extLst>
              <a:ext uri="{FF2B5EF4-FFF2-40B4-BE49-F238E27FC236}">
                <a16:creationId xmlns:a16="http://schemas.microsoft.com/office/drawing/2014/main" id="{5CB0F3AD-125B-47C4-A323-7A0B559F11B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52837" y="1859621"/>
            <a:ext cx="6151563" cy="4905034"/>
          </a:xfrm>
          <a:prstGeom prst="rect">
            <a:avLst/>
          </a:prstGeom>
        </p:spPr>
      </p:pic>
      <p:sp>
        <p:nvSpPr>
          <p:cNvPr id="4" name="TextBox 3">
            <a:extLst>
              <a:ext uri="{FF2B5EF4-FFF2-40B4-BE49-F238E27FC236}">
                <a16:creationId xmlns:a16="http://schemas.microsoft.com/office/drawing/2014/main" id="{FA721869-2490-4888-9D9F-1420120E56AE}"/>
              </a:ext>
            </a:extLst>
          </p:cNvPr>
          <p:cNvSpPr txBox="1"/>
          <p:nvPr/>
        </p:nvSpPr>
        <p:spPr>
          <a:xfrm>
            <a:off x="147623" y="2891813"/>
            <a:ext cx="3505214" cy="1420325"/>
          </a:xfrm>
          <a:prstGeom prst="rect">
            <a:avLst/>
          </a:prstGeom>
          <a:noFill/>
        </p:spPr>
        <p:txBody>
          <a:bodyPr wrap="square" rtlCol="0">
            <a:spAutoFit/>
          </a:bodyPr>
          <a:lstStyle/>
          <a:p>
            <a:pPr algn="ctr">
              <a:lnSpc>
                <a:spcPct val="150000"/>
              </a:lnSpc>
            </a:pPr>
            <a:r>
              <a:rPr lang="en-US" sz="2000" b="1" dirty="0">
                <a:solidFill>
                  <a:schemeClr val="accent1">
                    <a:lumMod val="50000"/>
                  </a:schemeClr>
                </a:solidFill>
                <a:latin typeface="Arial" panose="020B0604020202020204" pitchFamily="34" charset="0"/>
                <a:cs typeface="Arial" panose="020B0604020202020204" pitchFamily="34" charset="0"/>
              </a:rPr>
              <a:t>Location and Distances to Landfills and Transfer Stations</a:t>
            </a:r>
          </a:p>
        </p:txBody>
      </p:sp>
    </p:spTree>
    <p:extLst>
      <p:ext uri="{BB962C8B-B14F-4D97-AF65-F5344CB8AC3E}">
        <p14:creationId xmlns:p14="http://schemas.microsoft.com/office/powerpoint/2010/main" val="3029077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3747</TotalTime>
  <Words>1200</Words>
  <Application>Microsoft Office PowerPoint</Application>
  <PresentationFormat>Widescreen</PresentationFormat>
  <Paragraphs>287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Drennen</dc:creator>
  <cp:lastModifiedBy>Sue Monette</cp:lastModifiedBy>
  <cp:revision>102</cp:revision>
  <cp:lastPrinted>2018-09-18T18:05:01Z</cp:lastPrinted>
  <dcterms:created xsi:type="dcterms:W3CDTF">2018-09-17T19:56:51Z</dcterms:created>
  <dcterms:modified xsi:type="dcterms:W3CDTF">2018-11-27T19:39:33Z</dcterms:modified>
</cp:coreProperties>
</file>