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341" r:id="rId3"/>
    <p:sldId id="308" r:id="rId4"/>
    <p:sldId id="342" r:id="rId5"/>
    <p:sldId id="345" r:id="rId6"/>
    <p:sldId id="346" r:id="rId7"/>
    <p:sldId id="363" r:id="rId8"/>
    <p:sldId id="291" r:id="rId9"/>
    <p:sldId id="301" r:id="rId10"/>
    <p:sldId id="300" r:id="rId11"/>
    <p:sldId id="303" r:id="rId12"/>
    <p:sldId id="305" r:id="rId13"/>
    <p:sldId id="299" r:id="rId14"/>
    <p:sldId id="306" r:id="rId15"/>
    <p:sldId id="370" r:id="rId16"/>
    <p:sldId id="298" r:id="rId17"/>
    <p:sldId id="364" r:id="rId18"/>
    <p:sldId id="312" r:id="rId19"/>
    <p:sldId id="365" r:id="rId20"/>
    <p:sldId id="310" r:id="rId21"/>
    <p:sldId id="379" r:id="rId22"/>
    <p:sldId id="372" r:id="rId23"/>
    <p:sldId id="373" r:id="rId24"/>
    <p:sldId id="378" r:id="rId25"/>
    <p:sldId id="375" r:id="rId26"/>
    <p:sldId id="376" r:id="rId27"/>
    <p:sldId id="377" r:id="rId28"/>
    <p:sldId id="3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3" d="100"/>
          <a:sy n="113" d="100"/>
        </p:scale>
        <p:origin x="84" y="84"/>
      </p:cViewPr>
      <p:guideLst/>
    </p:cSldViewPr>
  </p:slideViewPr>
  <p:notesTextViewPr>
    <p:cViewPr>
      <p:scale>
        <a:sx n="1" d="1"/>
        <a:sy n="1" d="1"/>
      </p:scale>
      <p:origin x="0" y="0"/>
    </p:cViewPr>
  </p:notesTextViewPr>
  <p:sorterViewPr>
    <p:cViewPr>
      <p:scale>
        <a:sx n="150" d="100"/>
        <a:sy n="150" d="100"/>
      </p:scale>
      <p:origin x="0" y="-18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85DD-9598-41FD-98BA-94225E4402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2B6C9B-85B9-44B2-BC39-0A9C785D9D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D3D833-5186-4DA6-9BA8-CD982CD92FF9}"/>
              </a:ext>
            </a:extLst>
          </p:cNvPr>
          <p:cNvSpPr>
            <a:spLocks noGrp="1"/>
          </p:cNvSpPr>
          <p:nvPr>
            <p:ph type="dt" sz="half" idx="10"/>
          </p:nvPr>
        </p:nvSpPr>
        <p:spPr/>
        <p:txBody>
          <a:bodyPr/>
          <a:lstStyle/>
          <a:p>
            <a:fld id="{8E75CCAD-0FB7-46B0-B034-42D81AD5A594}" type="datetimeFigureOut">
              <a:rPr lang="en-US" smtClean="0"/>
              <a:t>3/12/2019</a:t>
            </a:fld>
            <a:endParaRPr lang="en-US" dirty="0"/>
          </a:p>
        </p:txBody>
      </p:sp>
      <p:sp>
        <p:nvSpPr>
          <p:cNvPr id="5" name="Footer Placeholder 4">
            <a:extLst>
              <a:ext uri="{FF2B5EF4-FFF2-40B4-BE49-F238E27FC236}">
                <a16:creationId xmlns:a16="http://schemas.microsoft.com/office/drawing/2014/main" id="{AE737F74-2B2B-4D60-8D2D-4C7009A4E5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F74646-D692-4FF5-A622-C3C8C07551CF}"/>
              </a:ext>
            </a:extLst>
          </p:cNvPr>
          <p:cNvSpPr>
            <a:spLocks noGrp="1"/>
          </p:cNvSpPr>
          <p:nvPr>
            <p:ph type="sldNum" sz="quarter" idx="12"/>
          </p:nvPr>
        </p:nvSpPr>
        <p:spPr/>
        <p:txBody>
          <a:bodyPr/>
          <a:lstStyle/>
          <a:p>
            <a:fld id="{59942CD0-0BE2-418B-8C85-732F4C40DCEF}" type="slidenum">
              <a:rPr lang="en-US" smtClean="0"/>
              <a:t>‹#›</a:t>
            </a:fld>
            <a:endParaRPr lang="en-US" dirty="0"/>
          </a:p>
        </p:txBody>
      </p:sp>
    </p:spTree>
    <p:extLst>
      <p:ext uri="{BB962C8B-B14F-4D97-AF65-F5344CB8AC3E}">
        <p14:creationId xmlns:p14="http://schemas.microsoft.com/office/powerpoint/2010/main" val="2456025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885F5-DCCC-45BA-908E-49E595F422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3EEC95-1294-4DFC-A69E-4B3ED07485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923E5C-E7E3-423A-8584-9BAF7187E1F4}"/>
              </a:ext>
            </a:extLst>
          </p:cNvPr>
          <p:cNvSpPr>
            <a:spLocks noGrp="1"/>
          </p:cNvSpPr>
          <p:nvPr>
            <p:ph type="dt" sz="half" idx="10"/>
          </p:nvPr>
        </p:nvSpPr>
        <p:spPr/>
        <p:txBody>
          <a:bodyPr/>
          <a:lstStyle/>
          <a:p>
            <a:fld id="{8E75CCAD-0FB7-46B0-B034-42D81AD5A594}" type="datetimeFigureOut">
              <a:rPr lang="en-US" smtClean="0"/>
              <a:t>3/12/2019</a:t>
            </a:fld>
            <a:endParaRPr lang="en-US" dirty="0"/>
          </a:p>
        </p:txBody>
      </p:sp>
      <p:sp>
        <p:nvSpPr>
          <p:cNvPr id="5" name="Footer Placeholder 4">
            <a:extLst>
              <a:ext uri="{FF2B5EF4-FFF2-40B4-BE49-F238E27FC236}">
                <a16:creationId xmlns:a16="http://schemas.microsoft.com/office/drawing/2014/main" id="{7DCE7655-2DE5-438E-91C4-A92E540A66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0FE0D7-EE19-4911-A6AD-7F4AAE87FABB}"/>
              </a:ext>
            </a:extLst>
          </p:cNvPr>
          <p:cNvSpPr>
            <a:spLocks noGrp="1"/>
          </p:cNvSpPr>
          <p:nvPr>
            <p:ph type="sldNum" sz="quarter" idx="12"/>
          </p:nvPr>
        </p:nvSpPr>
        <p:spPr/>
        <p:txBody>
          <a:bodyPr/>
          <a:lstStyle/>
          <a:p>
            <a:fld id="{59942CD0-0BE2-418B-8C85-732F4C40DCEF}" type="slidenum">
              <a:rPr lang="en-US" smtClean="0"/>
              <a:t>‹#›</a:t>
            </a:fld>
            <a:endParaRPr lang="en-US" dirty="0"/>
          </a:p>
        </p:txBody>
      </p:sp>
    </p:spTree>
    <p:extLst>
      <p:ext uri="{BB962C8B-B14F-4D97-AF65-F5344CB8AC3E}">
        <p14:creationId xmlns:p14="http://schemas.microsoft.com/office/powerpoint/2010/main" val="115608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BADF06-6389-4036-98CA-C44EB74EC1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D72EDA-1883-49A2-B0CA-918BFBDC54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63E1B-DA81-41A1-ADC2-297E7F750398}"/>
              </a:ext>
            </a:extLst>
          </p:cNvPr>
          <p:cNvSpPr>
            <a:spLocks noGrp="1"/>
          </p:cNvSpPr>
          <p:nvPr>
            <p:ph type="dt" sz="half" idx="10"/>
          </p:nvPr>
        </p:nvSpPr>
        <p:spPr/>
        <p:txBody>
          <a:bodyPr/>
          <a:lstStyle/>
          <a:p>
            <a:fld id="{8E75CCAD-0FB7-46B0-B034-42D81AD5A594}" type="datetimeFigureOut">
              <a:rPr lang="en-US" smtClean="0"/>
              <a:t>3/12/2019</a:t>
            </a:fld>
            <a:endParaRPr lang="en-US" dirty="0"/>
          </a:p>
        </p:txBody>
      </p:sp>
      <p:sp>
        <p:nvSpPr>
          <p:cNvPr id="5" name="Footer Placeholder 4">
            <a:extLst>
              <a:ext uri="{FF2B5EF4-FFF2-40B4-BE49-F238E27FC236}">
                <a16:creationId xmlns:a16="http://schemas.microsoft.com/office/drawing/2014/main" id="{BF8C2F96-F6D4-4625-92C7-EF59D80FB5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20F75B-A38B-4F5B-BC75-E60EAA932E1A}"/>
              </a:ext>
            </a:extLst>
          </p:cNvPr>
          <p:cNvSpPr>
            <a:spLocks noGrp="1"/>
          </p:cNvSpPr>
          <p:nvPr>
            <p:ph type="sldNum" sz="quarter" idx="12"/>
          </p:nvPr>
        </p:nvSpPr>
        <p:spPr/>
        <p:txBody>
          <a:bodyPr/>
          <a:lstStyle/>
          <a:p>
            <a:fld id="{59942CD0-0BE2-418B-8C85-732F4C40DCEF}" type="slidenum">
              <a:rPr lang="en-US" smtClean="0"/>
              <a:t>‹#›</a:t>
            </a:fld>
            <a:endParaRPr lang="en-US" dirty="0"/>
          </a:p>
        </p:txBody>
      </p:sp>
    </p:spTree>
    <p:extLst>
      <p:ext uri="{BB962C8B-B14F-4D97-AF65-F5344CB8AC3E}">
        <p14:creationId xmlns:p14="http://schemas.microsoft.com/office/powerpoint/2010/main" val="84242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A3BC-7FA5-4B29-8A10-A3CD0EE5F6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FB4B4-65E4-43D4-B1FC-0254F63E00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C79F3-A550-422C-9527-BB3872045FB0}"/>
              </a:ext>
            </a:extLst>
          </p:cNvPr>
          <p:cNvSpPr>
            <a:spLocks noGrp="1"/>
          </p:cNvSpPr>
          <p:nvPr>
            <p:ph type="dt" sz="half" idx="10"/>
          </p:nvPr>
        </p:nvSpPr>
        <p:spPr/>
        <p:txBody>
          <a:bodyPr/>
          <a:lstStyle/>
          <a:p>
            <a:fld id="{8E75CCAD-0FB7-46B0-B034-42D81AD5A594}" type="datetimeFigureOut">
              <a:rPr lang="en-US" smtClean="0"/>
              <a:t>3/12/2019</a:t>
            </a:fld>
            <a:endParaRPr lang="en-US" dirty="0"/>
          </a:p>
        </p:txBody>
      </p:sp>
      <p:sp>
        <p:nvSpPr>
          <p:cNvPr id="5" name="Footer Placeholder 4">
            <a:extLst>
              <a:ext uri="{FF2B5EF4-FFF2-40B4-BE49-F238E27FC236}">
                <a16:creationId xmlns:a16="http://schemas.microsoft.com/office/drawing/2014/main" id="{412FE7B3-EAC3-41D6-8D81-5FE3FFD9FF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BADA7A-F477-4DBD-89C7-916866FA66DC}"/>
              </a:ext>
            </a:extLst>
          </p:cNvPr>
          <p:cNvSpPr>
            <a:spLocks noGrp="1"/>
          </p:cNvSpPr>
          <p:nvPr>
            <p:ph type="sldNum" sz="quarter" idx="12"/>
          </p:nvPr>
        </p:nvSpPr>
        <p:spPr/>
        <p:txBody>
          <a:bodyPr/>
          <a:lstStyle/>
          <a:p>
            <a:fld id="{59942CD0-0BE2-418B-8C85-732F4C40DCEF}" type="slidenum">
              <a:rPr lang="en-US" smtClean="0"/>
              <a:t>‹#›</a:t>
            </a:fld>
            <a:endParaRPr lang="en-US" dirty="0"/>
          </a:p>
        </p:txBody>
      </p:sp>
    </p:spTree>
    <p:extLst>
      <p:ext uri="{BB962C8B-B14F-4D97-AF65-F5344CB8AC3E}">
        <p14:creationId xmlns:p14="http://schemas.microsoft.com/office/powerpoint/2010/main" val="954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ADD6-1A58-4DF1-8AB7-52EF1AA2D6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B74229-1864-4E79-8280-C97EEF6DF3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840F9BE-6493-4156-B59A-6D973185FC43}"/>
              </a:ext>
            </a:extLst>
          </p:cNvPr>
          <p:cNvSpPr>
            <a:spLocks noGrp="1"/>
          </p:cNvSpPr>
          <p:nvPr>
            <p:ph type="dt" sz="half" idx="10"/>
          </p:nvPr>
        </p:nvSpPr>
        <p:spPr/>
        <p:txBody>
          <a:bodyPr/>
          <a:lstStyle/>
          <a:p>
            <a:fld id="{8E75CCAD-0FB7-46B0-B034-42D81AD5A594}" type="datetimeFigureOut">
              <a:rPr lang="en-US" smtClean="0"/>
              <a:t>3/12/2019</a:t>
            </a:fld>
            <a:endParaRPr lang="en-US" dirty="0"/>
          </a:p>
        </p:txBody>
      </p:sp>
      <p:sp>
        <p:nvSpPr>
          <p:cNvPr id="5" name="Footer Placeholder 4">
            <a:extLst>
              <a:ext uri="{FF2B5EF4-FFF2-40B4-BE49-F238E27FC236}">
                <a16:creationId xmlns:a16="http://schemas.microsoft.com/office/drawing/2014/main" id="{C4CB41B7-ABC7-4C28-93CE-0E39EEF1C0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3E93C3-02AC-42D7-88E2-5468C6C4D5C2}"/>
              </a:ext>
            </a:extLst>
          </p:cNvPr>
          <p:cNvSpPr>
            <a:spLocks noGrp="1"/>
          </p:cNvSpPr>
          <p:nvPr>
            <p:ph type="sldNum" sz="quarter" idx="12"/>
          </p:nvPr>
        </p:nvSpPr>
        <p:spPr/>
        <p:txBody>
          <a:bodyPr/>
          <a:lstStyle/>
          <a:p>
            <a:fld id="{59942CD0-0BE2-418B-8C85-732F4C40DCEF}" type="slidenum">
              <a:rPr lang="en-US" smtClean="0"/>
              <a:t>‹#›</a:t>
            </a:fld>
            <a:endParaRPr lang="en-US" dirty="0"/>
          </a:p>
        </p:txBody>
      </p:sp>
    </p:spTree>
    <p:extLst>
      <p:ext uri="{BB962C8B-B14F-4D97-AF65-F5344CB8AC3E}">
        <p14:creationId xmlns:p14="http://schemas.microsoft.com/office/powerpoint/2010/main" val="1352869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46E2-3ED3-4658-9A88-87E6645EA7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F08BCC-0481-4745-AEE9-BA847DCA9C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ACFA84-DF28-47AC-8E09-1A0895D9D3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749B47-BF0B-4B36-A9B6-CF0DE4CAE3BB}"/>
              </a:ext>
            </a:extLst>
          </p:cNvPr>
          <p:cNvSpPr>
            <a:spLocks noGrp="1"/>
          </p:cNvSpPr>
          <p:nvPr>
            <p:ph type="dt" sz="half" idx="10"/>
          </p:nvPr>
        </p:nvSpPr>
        <p:spPr/>
        <p:txBody>
          <a:bodyPr/>
          <a:lstStyle/>
          <a:p>
            <a:fld id="{8E75CCAD-0FB7-46B0-B034-42D81AD5A594}" type="datetimeFigureOut">
              <a:rPr lang="en-US" smtClean="0"/>
              <a:t>3/12/2019</a:t>
            </a:fld>
            <a:endParaRPr lang="en-US" dirty="0"/>
          </a:p>
        </p:txBody>
      </p:sp>
      <p:sp>
        <p:nvSpPr>
          <p:cNvPr id="6" name="Footer Placeholder 5">
            <a:extLst>
              <a:ext uri="{FF2B5EF4-FFF2-40B4-BE49-F238E27FC236}">
                <a16:creationId xmlns:a16="http://schemas.microsoft.com/office/drawing/2014/main" id="{95B1D954-6F7F-4BB2-8BC7-657BF2CB97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C7928E-39E6-4FA6-80DB-C1B617C24072}"/>
              </a:ext>
            </a:extLst>
          </p:cNvPr>
          <p:cNvSpPr>
            <a:spLocks noGrp="1"/>
          </p:cNvSpPr>
          <p:nvPr>
            <p:ph type="sldNum" sz="quarter" idx="12"/>
          </p:nvPr>
        </p:nvSpPr>
        <p:spPr/>
        <p:txBody>
          <a:bodyPr/>
          <a:lstStyle/>
          <a:p>
            <a:fld id="{59942CD0-0BE2-418B-8C85-732F4C40DCEF}" type="slidenum">
              <a:rPr lang="en-US" smtClean="0"/>
              <a:t>‹#›</a:t>
            </a:fld>
            <a:endParaRPr lang="en-US" dirty="0"/>
          </a:p>
        </p:txBody>
      </p:sp>
    </p:spTree>
    <p:extLst>
      <p:ext uri="{BB962C8B-B14F-4D97-AF65-F5344CB8AC3E}">
        <p14:creationId xmlns:p14="http://schemas.microsoft.com/office/powerpoint/2010/main" val="4160674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C87F1-3457-405F-B30C-C98F45FB22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2F6EB6-D468-47AF-8098-1E8600F2E5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CD9AC83-076B-4958-8A6B-7089540EAE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01339-5DB0-4FE8-8DE0-DA120E8771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7868819-A0CF-43BB-AA6D-A8F58C6339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56D5FE-36F9-442D-AED5-B5266CF4126F}"/>
              </a:ext>
            </a:extLst>
          </p:cNvPr>
          <p:cNvSpPr>
            <a:spLocks noGrp="1"/>
          </p:cNvSpPr>
          <p:nvPr>
            <p:ph type="dt" sz="half" idx="10"/>
          </p:nvPr>
        </p:nvSpPr>
        <p:spPr/>
        <p:txBody>
          <a:bodyPr/>
          <a:lstStyle/>
          <a:p>
            <a:fld id="{8E75CCAD-0FB7-46B0-B034-42D81AD5A594}" type="datetimeFigureOut">
              <a:rPr lang="en-US" smtClean="0"/>
              <a:t>3/12/2019</a:t>
            </a:fld>
            <a:endParaRPr lang="en-US" dirty="0"/>
          </a:p>
        </p:txBody>
      </p:sp>
      <p:sp>
        <p:nvSpPr>
          <p:cNvPr id="8" name="Footer Placeholder 7">
            <a:extLst>
              <a:ext uri="{FF2B5EF4-FFF2-40B4-BE49-F238E27FC236}">
                <a16:creationId xmlns:a16="http://schemas.microsoft.com/office/drawing/2014/main" id="{E797D3D7-3E4F-4CFD-B32F-5E5662F3CBD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8B3754C-31F0-4BA9-9F7F-47444215AF5E}"/>
              </a:ext>
            </a:extLst>
          </p:cNvPr>
          <p:cNvSpPr>
            <a:spLocks noGrp="1"/>
          </p:cNvSpPr>
          <p:nvPr>
            <p:ph type="sldNum" sz="quarter" idx="12"/>
          </p:nvPr>
        </p:nvSpPr>
        <p:spPr/>
        <p:txBody>
          <a:bodyPr/>
          <a:lstStyle/>
          <a:p>
            <a:fld id="{59942CD0-0BE2-418B-8C85-732F4C40DCEF}" type="slidenum">
              <a:rPr lang="en-US" smtClean="0"/>
              <a:t>‹#›</a:t>
            </a:fld>
            <a:endParaRPr lang="en-US" dirty="0"/>
          </a:p>
        </p:txBody>
      </p:sp>
    </p:spTree>
    <p:extLst>
      <p:ext uri="{BB962C8B-B14F-4D97-AF65-F5344CB8AC3E}">
        <p14:creationId xmlns:p14="http://schemas.microsoft.com/office/powerpoint/2010/main" val="2373854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C1C9-61B5-45BF-B01D-5FD68E1B82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5D994B-A12E-4222-BF77-64A8CB2B555C}"/>
              </a:ext>
            </a:extLst>
          </p:cNvPr>
          <p:cNvSpPr>
            <a:spLocks noGrp="1"/>
          </p:cNvSpPr>
          <p:nvPr>
            <p:ph type="dt" sz="half" idx="10"/>
          </p:nvPr>
        </p:nvSpPr>
        <p:spPr/>
        <p:txBody>
          <a:bodyPr/>
          <a:lstStyle/>
          <a:p>
            <a:fld id="{8E75CCAD-0FB7-46B0-B034-42D81AD5A594}" type="datetimeFigureOut">
              <a:rPr lang="en-US" smtClean="0"/>
              <a:t>3/12/2019</a:t>
            </a:fld>
            <a:endParaRPr lang="en-US" dirty="0"/>
          </a:p>
        </p:txBody>
      </p:sp>
      <p:sp>
        <p:nvSpPr>
          <p:cNvPr id="4" name="Footer Placeholder 3">
            <a:extLst>
              <a:ext uri="{FF2B5EF4-FFF2-40B4-BE49-F238E27FC236}">
                <a16:creationId xmlns:a16="http://schemas.microsoft.com/office/drawing/2014/main" id="{F99BB2BF-51FC-4BE4-85DC-387DD249B05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D254431-7593-4CCE-9744-20F168305335}"/>
              </a:ext>
            </a:extLst>
          </p:cNvPr>
          <p:cNvSpPr>
            <a:spLocks noGrp="1"/>
          </p:cNvSpPr>
          <p:nvPr>
            <p:ph type="sldNum" sz="quarter" idx="12"/>
          </p:nvPr>
        </p:nvSpPr>
        <p:spPr/>
        <p:txBody>
          <a:bodyPr/>
          <a:lstStyle/>
          <a:p>
            <a:fld id="{59942CD0-0BE2-418B-8C85-732F4C40DCEF}" type="slidenum">
              <a:rPr lang="en-US" smtClean="0"/>
              <a:t>‹#›</a:t>
            </a:fld>
            <a:endParaRPr lang="en-US" dirty="0"/>
          </a:p>
        </p:txBody>
      </p:sp>
    </p:spTree>
    <p:extLst>
      <p:ext uri="{BB962C8B-B14F-4D97-AF65-F5344CB8AC3E}">
        <p14:creationId xmlns:p14="http://schemas.microsoft.com/office/powerpoint/2010/main" val="186978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32CA2-DCBB-4EDB-AFB1-BEA1BCFD36DA}"/>
              </a:ext>
            </a:extLst>
          </p:cNvPr>
          <p:cNvSpPr>
            <a:spLocks noGrp="1"/>
          </p:cNvSpPr>
          <p:nvPr>
            <p:ph type="dt" sz="half" idx="10"/>
          </p:nvPr>
        </p:nvSpPr>
        <p:spPr/>
        <p:txBody>
          <a:bodyPr/>
          <a:lstStyle/>
          <a:p>
            <a:fld id="{8E75CCAD-0FB7-46B0-B034-42D81AD5A594}" type="datetimeFigureOut">
              <a:rPr lang="en-US" smtClean="0"/>
              <a:t>3/12/2019</a:t>
            </a:fld>
            <a:endParaRPr lang="en-US" dirty="0"/>
          </a:p>
        </p:txBody>
      </p:sp>
      <p:sp>
        <p:nvSpPr>
          <p:cNvPr id="3" name="Footer Placeholder 2">
            <a:extLst>
              <a:ext uri="{FF2B5EF4-FFF2-40B4-BE49-F238E27FC236}">
                <a16:creationId xmlns:a16="http://schemas.microsoft.com/office/drawing/2014/main" id="{9EB3DBD4-C60E-44B7-BC7A-FC959BC7350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AD0C1C4-EF0A-4E00-9D51-5E0922374C88}"/>
              </a:ext>
            </a:extLst>
          </p:cNvPr>
          <p:cNvSpPr>
            <a:spLocks noGrp="1"/>
          </p:cNvSpPr>
          <p:nvPr>
            <p:ph type="sldNum" sz="quarter" idx="12"/>
          </p:nvPr>
        </p:nvSpPr>
        <p:spPr/>
        <p:txBody>
          <a:bodyPr/>
          <a:lstStyle/>
          <a:p>
            <a:fld id="{59942CD0-0BE2-418B-8C85-732F4C40DCEF}" type="slidenum">
              <a:rPr lang="en-US" smtClean="0"/>
              <a:t>‹#›</a:t>
            </a:fld>
            <a:endParaRPr lang="en-US" dirty="0"/>
          </a:p>
        </p:txBody>
      </p:sp>
    </p:spTree>
    <p:extLst>
      <p:ext uri="{BB962C8B-B14F-4D97-AF65-F5344CB8AC3E}">
        <p14:creationId xmlns:p14="http://schemas.microsoft.com/office/powerpoint/2010/main" val="152503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96F10-51E8-4630-A610-0C9736EE2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834548-1896-42E6-B55E-ACE2C9F809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FEE3B6-8062-4C2D-A356-DF827A1E1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C81BE9-4EC1-4359-AE8B-41D1A2F4B951}"/>
              </a:ext>
            </a:extLst>
          </p:cNvPr>
          <p:cNvSpPr>
            <a:spLocks noGrp="1"/>
          </p:cNvSpPr>
          <p:nvPr>
            <p:ph type="dt" sz="half" idx="10"/>
          </p:nvPr>
        </p:nvSpPr>
        <p:spPr/>
        <p:txBody>
          <a:bodyPr/>
          <a:lstStyle/>
          <a:p>
            <a:fld id="{8E75CCAD-0FB7-46B0-B034-42D81AD5A594}" type="datetimeFigureOut">
              <a:rPr lang="en-US" smtClean="0"/>
              <a:t>3/12/2019</a:t>
            </a:fld>
            <a:endParaRPr lang="en-US" dirty="0"/>
          </a:p>
        </p:txBody>
      </p:sp>
      <p:sp>
        <p:nvSpPr>
          <p:cNvPr id="6" name="Footer Placeholder 5">
            <a:extLst>
              <a:ext uri="{FF2B5EF4-FFF2-40B4-BE49-F238E27FC236}">
                <a16:creationId xmlns:a16="http://schemas.microsoft.com/office/drawing/2014/main" id="{8C968345-5214-45BC-84CB-3367967CF8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9F614C-7BD3-499D-B1B5-FFACA96E87C1}"/>
              </a:ext>
            </a:extLst>
          </p:cNvPr>
          <p:cNvSpPr>
            <a:spLocks noGrp="1"/>
          </p:cNvSpPr>
          <p:nvPr>
            <p:ph type="sldNum" sz="quarter" idx="12"/>
          </p:nvPr>
        </p:nvSpPr>
        <p:spPr/>
        <p:txBody>
          <a:bodyPr/>
          <a:lstStyle/>
          <a:p>
            <a:fld id="{59942CD0-0BE2-418B-8C85-732F4C40DCEF}" type="slidenum">
              <a:rPr lang="en-US" smtClean="0"/>
              <a:t>‹#›</a:t>
            </a:fld>
            <a:endParaRPr lang="en-US" dirty="0"/>
          </a:p>
        </p:txBody>
      </p:sp>
    </p:spTree>
    <p:extLst>
      <p:ext uri="{BB962C8B-B14F-4D97-AF65-F5344CB8AC3E}">
        <p14:creationId xmlns:p14="http://schemas.microsoft.com/office/powerpoint/2010/main" val="282451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662A5-249A-4F7D-9586-A0038A5C6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62823E-A467-4C42-8364-2F5F38ED87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0A322CA-77D1-45DD-BF46-87ED80BF2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18BD11-42DF-4CBB-8187-DB6D2D9D528B}"/>
              </a:ext>
            </a:extLst>
          </p:cNvPr>
          <p:cNvSpPr>
            <a:spLocks noGrp="1"/>
          </p:cNvSpPr>
          <p:nvPr>
            <p:ph type="dt" sz="half" idx="10"/>
          </p:nvPr>
        </p:nvSpPr>
        <p:spPr/>
        <p:txBody>
          <a:bodyPr/>
          <a:lstStyle/>
          <a:p>
            <a:fld id="{8E75CCAD-0FB7-46B0-B034-42D81AD5A594}" type="datetimeFigureOut">
              <a:rPr lang="en-US" smtClean="0"/>
              <a:t>3/12/2019</a:t>
            </a:fld>
            <a:endParaRPr lang="en-US" dirty="0"/>
          </a:p>
        </p:txBody>
      </p:sp>
      <p:sp>
        <p:nvSpPr>
          <p:cNvPr id="6" name="Footer Placeholder 5">
            <a:extLst>
              <a:ext uri="{FF2B5EF4-FFF2-40B4-BE49-F238E27FC236}">
                <a16:creationId xmlns:a16="http://schemas.microsoft.com/office/drawing/2014/main" id="{4AC1AD57-519B-4B82-BCC1-665DF46E78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268904-75FC-44DD-A31B-402CE5B9DD4A}"/>
              </a:ext>
            </a:extLst>
          </p:cNvPr>
          <p:cNvSpPr>
            <a:spLocks noGrp="1"/>
          </p:cNvSpPr>
          <p:nvPr>
            <p:ph type="sldNum" sz="quarter" idx="12"/>
          </p:nvPr>
        </p:nvSpPr>
        <p:spPr/>
        <p:txBody>
          <a:bodyPr/>
          <a:lstStyle/>
          <a:p>
            <a:fld id="{59942CD0-0BE2-418B-8C85-732F4C40DCEF}" type="slidenum">
              <a:rPr lang="en-US" smtClean="0"/>
              <a:t>‹#›</a:t>
            </a:fld>
            <a:endParaRPr lang="en-US" dirty="0"/>
          </a:p>
        </p:txBody>
      </p:sp>
    </p:spTree>
    <p:extLst>
      <p:ext uri="{BB962C8B-B14F-4D97-AF65-F5344CB8AC3E}">
        <p14:creationId xmlns:p14="http://schemas.microsoft.com/office/powerpoint/2010/main" val="2924203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C8AECA-47DC-428B-9FE4-FCCE80C3F3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9283DB-27BF-4A6B-87AF-D37F97532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DD777E-8C8A-4DEF-A73C-5ED8A2287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5CCAD-0FB7-46B0-B034-42D81AD5A594}" type="datetimeFigureOut">
              <a:rPr lang="en-US" smtClean="0"/>
              <a:t>3/12/2019</a:t>
            </a:fld>
            <a:endParaRPr lang="en-US" dirty="0"/>
          </a:p>
        </p:txBody>
      </p:sp>
      <p:sp>
        <p:nvSpPr>
          <p:cNvPr id="5" name="Footer Placeholder 4">
            <a:extLst>
              <a:ext uri="{FF2B5EF4-FFF2-40B4-BE49-F238E27FC236}">
                <a16:creationId xmlns:a16="http://schemas.microsoft.com/office/drawing/2014/main" id="{64B4766F-B690-47BE-955C-2CDE5BD507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DE023DB-844E-4990-A60D-4AD408BCE8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42CD0-0BE2-418B-8C85-732F4C40DCEF}" type="slidenum">
              <a:rPr lang="en-US" smtClean="0"/>
              <a:t>‹#›</a:t>
            </a:fld>
            <a:endParaRPr lang="en-US" dirty="0"/>
          </a:p>
        </p:txBody>
      </p:sp>
    </p:spTree>
    <p:extLst>
      <p:ext uri="{BB962C8B-B14F-4D97-AF65-F5344CB8AC3E}">
        <p14:creationId xmlns:p14="http://schemas.microsoft.com/office/powerpoint/2010/main" val="3523076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tif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pic>
        <p:nvPicPr>
          <p:cNvPr id="14" name="Picture 13" descr="JRMA New Logo.jpg">
            <a:extLst>
              <a:ext uri="{FF2B5EF4-FFF2-40B4-BE49-F238E27FC236}">
                <a16:creationId xmlns:a16="http://schemas.microsoft.com/office/drawing/2014/main" id="{4478653C-0C81-408C-94FE-F4D450A3D2F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52600" y="5867400"/>
            <a:ext cx="739952" cy="762000"/>
          </a:xfrm>
          <a:prstGeom prst="rect">
            <a:avLst/>
          </a:prstGeom>
        </p:spPr>
      </p:pic>
      <p:pic>
        <p:nvPicPr>
          <p:cNvPr id="15" name="Picture 14" descr="GBB_logo_client_RGBcolor.jpg">
            <a:extLst>
              <a:ext uri="{FF2B5EF4-FFF2-40B4-BE49-F238E27FC236}">
                <a16:creationId xmlns:a16="http://schemas.microsoft.com/office/drawing/2014/main" id="{0CA3F45D-42B1-40D2-9303-693176A10BA4}"/>
              </a:ext>
            </a:extLst>
          </p:cNvPr>
          <p:cNvPicPr>
            <a:picLocks noChangeAspect="1"/>
          </p:cNvPicPr>
          <p:nvPr/>
        </p:nvPicPr>
        <p:blipFill>
          <a:blip r:embed="rId3" cstate="print"/>
          <a:stretch>
            <a:fillRect/>
          </a:stretch>
        </p:blipFill>
        <p:spPr>
          <a:xfrm>
            <a:off x="838200" y="5715000"/>
            <a:ext cx="794158" cy="1006555"/>
          </a:xfrm>
          <a:prstGeom prst="rect">
            <a:avLst/>
          </a:prstGeom>
        </p:spPr>
      </p:pic>
      <p:pic>
        <p:nvPicPr>
          <p:cNvPr id="16" name="Picture 15">
            <a:extLst>
              <a:ext uri="{FF2B5EF4-FFF2-40B4-BE49-F238E27FC236}">
                <a16:creationId xmlns:a16="http://schemas.microsoft.com/office/drawing/2014/main" id="{A7398351-D229-4EF4-BE7E-27273913D54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2401" y="5831099"/>
            <a:ext cx="636351" cy="776688"/>
          </a:xfrm>
          <a:prstGeom prst="rect">
            <a:avLst/>
          </a:prstGeom>
        </p:spPr>
      </p:pic>
      <p:pic>
        <p:nvPicPr>
          <p:cNvPr id="17" name="Picture 3">
            <a:extLst>
              <a:ext uri="{FF2B5EF4-FFF2-40B4-BE49-F238E27FC236}">
                <a16:creationId xmlns:a16="http://schemas.microsoft.com/office/drawing/2014/main" id="{081D9C66-98CC-4749-8FB4-CABF2208B991}"/>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895848" y="3196062"/>
            <a:ext cx="2400301" cy="2671338"/>
          </a:xfrm>
          <a:prstGeom prst="rect">
            <a:avLst/>
          </a:prstGeom>
          <a:noFill/>
          <a:ln w="9525">
            <a:noFill/>
            <a:miter lim="800000"/>
            <a:headEnd/>
            <a:tailEnd/>
          </a:ln>
        </p:spPr>
      </p:pic>
      <p:pic>
        <p:nvPicPr>
          <p:cNvPr id="18" name="Picture 4">
            <a:extLst>
              <a:ext uri="{FF2B5EF4-FFF2-40B4-BE49-F238E27FC236}">
                <a16:creationId xmlns:a16="http://schemas.microsoft.com/office/drawing/2014/main" id="{95B67D8D-0309-4F05-87B6-924192F9ACE0}"/>
              </a:ext>
            </a:extLst>
          </p:cNvPr>
          <p:cNvPicPr>
            <a:picLocks noChangeAspect="1" noChangeArrowheads="1"/>
          </p:cNvPicPr>
          <p:nvPr/>
        </p:nvPicPr>
        <p:blipFill>
          <a:blip r:embed="rId6" cstate="print"/>
          <a:srcRect/>
          <a:stretch>
            <a:fillRect/>
          </a:stretch>
        </p:blipFill>
        <p:spPr bwMode="auto">
          <a:xfrm>
            <a:off x="406647" y="3361271"/>
            <a:ext cx="4106454" cy="2179704"/>
          </a:xfrm>
          <a:prstGeom prst="rect">
            <a:avLst/>
          </a:prstGeom>
          <a:noFill/>
          <a:ln w="9525">
            <a:noFill/>
            <a:miter lim="800000"/>
            <a:headEnd/>
            <a:tailEnd/>
          </a:ln>
        </p:spPr>
      </p:pic>
      <p:pic>
        <p:nvPicPr>
          <p:cNvPr id="19" name="Picture 5">
            <a:extLst>
              <a:ext uri="{FF2B5EF4-FFF2-40B4-BE49-F238E27FC236}">
                <a16:creationId xmlns:a16="http://schemas.microsoft.com/office/drawing/2014/main" id="{95B83448-1F43-43BE-BE12-D2EA706AE8B4}"/>
              </a:ext>
            </a:extLst>
          </p:cNvPr>
          <p:cNvPicPr>
            <a:picLocks noChangeAspect="1" noChangeArrowheads="1"/>
          </p:cNvPicPr>
          <p:nvPr/>
        </p:nvPicPr>
        <p:blipFill>
          <a:blip r:embed="rId7" cstate="print"/>
          <a:srcRect/>
          <a:stretch>
            <a:fillRect/>
          </a:stretch>
        </p:blipFill>
        <p:spPr bwMode="auto">
          <a:xfrm>
            <a:off x="7712787" y="3187247"/>
            <a:ext cx="2950667" cy="1920552"/>
          </a:xfrm>
          <a:prstGeom prst="rect">
            <a:avLst/>
          </a:prstGeom>
          <a:noFill/>
          <a:ln w="9525">
            <a:noFill/>
            <a:miter lim="800000"/>
            <a:headEnd/>
            <a:tailEnd/>
          </a:ln>
        </p:spPr>
      </p:pic>
      <p:pic>
        <p:nvPicPr>
          <p:cNvPr id="20" name="Picture 6">
            <a:extLst>
              <a:ext uri="{FF2B5EF4-FFF2-40B4-BE49-F238E27FC236}">
                <a16:creationId xmlns:a16="http://schemas.microsoft.com/office/drawing/2014/main" id="{ECD18A92-8A6B-4F61-928F-EEDE9DB47DBB}"/>
              </a:ext>
            </a:extLst>
          </p:cNvPr>
          <p:cNvPicPr>
            <a:picLocks noChangeAspect="1" noChangeArrowheads="1"/>
          </p:cNvPicPr>
          <p:nvPr/>
        </p:nvPicPr>
        <p:blipFill>
          <a:blip r:embed="rId8" cstate="print"/>
          <a:srcRect/>
          <a:stretch>
            <a:fillRect/>
          </a:stretch>
        </p:blipFill>
        <p:spPr bwMode="auto">
          <a:xfrm>
            <a:off x="7717332" y="5186871"/>
            <a:ext cx="2950668" cy="1550352"/>
          </a:xfrm>
          <a:prstGeom prst="rect">
            <a:avLst/>
          </a:prstGeom>
          <a:noFill/>
          <a:ln w="9525">
            <a:noFill/>
            <a:miter lim="800000"/>
            <a:headEnd/>
            <a:tailEnd/>
          </a:ln>
        </p:spPr>
      </p:pic>
      <p:pic>
        <p:nvPicPr>
          <p:cNvPr id="21" name="Picture 7">
            <a:extLst>
              <a:ext uri="{FF2B5EF4-FFF2-40B4-BE49-F238E27FC236}">
                <a16:creationId xmlns:a16="http://schemas.microsoft.com/office/drawing/2014/main" id="{8A2735A9-9CBF-40F1-9083-A8FEA2528C65}"/>
              </a:ext>
            </a:extLst>
          </p:cNvPr>
          <p:cNvPicPr>
            <a:picLocks noChangeAspect="1" noChangeArrowheads="1"/>
          </p:cNvPicPr>
          <p:nvPr/>
        </p:nvPicPr>
        <p:blipFill>
          <a:blip r:embed="rId9" cstate="print"/>
          <a:srcRect/>
          <a:stretch>
            <a:fillRect/>
          </a:stretch>
        </p:blipFill>
        <p:spPr bwMode="auto">
          <a:xfrm>
            <a:off x="2667000" y="5867400"/>
            <a:ext cx="685800" cy="692458"/>
          </a:xfrm>
          <a:prstGeom prst="rect">
            <a:avLst/>
          </a:prstGeom>
          <a:noFill/>
          <a:ln w="9525">
            <a:noFill/>
            <a:miter lim="800000"/>
            <a:headEnd/>
            <a:tailEnd/>
          </a:ln>
        </p:spPr>
      </p:pic>
      <p:pic>
        <p:nvPicPr>
          <p:cNvPr id="22" name="Picture 21">
            <a:extLst>
              <a:ext uri="{FF2B5EF4-FFF2-40B4-BE49-F238E27FC236}">
                <a16:creationId xmlns:a16="http://schemas.microsoft.com/office/drawing/2014/main" id="{4D1FEF0A-2036-4748-A9BC-BEE7F958CE6D}"/>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467100" y="6009975"/>
            <a:ext cx="2400300" cy="597811"/>
          </a:xfrm>
          <a:prstGeom prst="rect">
            <a:avLst/>
          </a:prstGeom>
        </p:spPr>
      </p:pic>
      <p:pic>
        <p:nvPicPr>
          <p:cNvPr id="25" name="Picture 2">
            <a:extLst>
              <a:ext uri="{FF2B5EF4-FFF2-40B4-BE49-F238E27FC236}">
                <a16:creationId xmlns:a16="http://schemas.microsoft.com/office/drawing/2014/main" id="{13E4004D-2A21-43B5-AA25-004747DE7A62}"/>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 y="0"/>
            <a:ext cx="12192001" cy="3187247"/>
          </a:xfrm>
          <a:prstGeom prst="rect">
            <a:avLst/>
          </a:prstGeom>
          <a:noFill/>
          <a:ln w="9525">
            <a:noFill/>
            <a:miter lim="800000"/>
            <a:headEnd/>
            <a:tailEnd/>
          </a:ln>
        </p:spPr>
      </p:pic>
      <p:pic>
        <p:nvPicPr>
          <p:cNvPr id="26" name="Picture 2" descr="Image result for deschutes County">
            <a:extLst>
              <a:ext uri="{FF2B5EF4-FFF2-40B4-BE49-F238E27FC236}">
                <a16:creationId xmlns:a16="http://schemas.microsoft.com/office/drawing/2014/main" id="{43B0066A-DE67-410E-82FC-9A6CEF4FAD1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7825" y="506054"/>
            <a:ext cx="2555440" cy="233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802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91871" y="308060"/>
            <a:ext cx="9942786"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Chapter 8 – Administration and Financial Management</a:t>
            </a:r>
          </a:p>
        </p:txBody>
      </p:sp>
      <p:sp>
        <p:nvSpPr>
          <p:cNvPr id="5" name="TextBox 4">
            <a:extLst>
              <a:ext uri="{FF2B5EF4-FFF2-40B4-BE49-F238E27FC236}">
                <a16:creationId xmlns:a16="http://schemas.microsoft.com/office/drawing/2014/main" id="{604E20D7-1456-4AF8-9056-43DF4D8C9CE8}"/>
              </a:ext>
            </a:extLst>
          </p:cNvPr>
          <p:cNvSpPr txBox="1"/>
          <p:nvPr/>
        </p:nvSpPr>
        <p:spPr>
          <a:xfrm>
            <a:off x="2851759" y="1839059"/>
            <a:ext cx="6488482" cy="461665"/>
          </a:xfrm>
          <a:prstGeom prst="rect">
            <a:avLst/>
          </a:prstGeom>
          <a:noFill/>
        </p:spPr>
        <p:txBody>
          <a:bodyPr wrap="square" rtlCol="0">
            <a:spAutoFit/>
          </a:bodyPr>
          <a:lstStyle/>
          <a:p>
            <a:r>
              <a:rPr lang="en-US" sz="2400" b="1" dirty="0">
                <a:solidFill>
                  <a:schemeClr val="accent1">
                    <a:lumMod val="75000"/>
                  </a:schemeClr>
                </a:solidFill>
                <a:latin typeface="Arial" panose="020B0604020202020204" pitchFamily="34" charset="0"/>
                <a:cs typeface="Arial" panose="020B0604020202020204" pitchFamily="34" charset="0"/>
              </a:rPr>
              <a:t>Existing Solid Waste System Management</a:t>
            </a:r>
          </a:p>
        </p:txBody>
      </p:sp>
      <p:grpSp>
        <p:nvGrpSpPr>
          <p:cNvPr id="13" name="Group 12">
            <a:extLst>
              <a:ext uri="{FF2B5EF4-FFF2-40B4-BE49-F238E27FC236}">
                <a16:creationId xmlns:a16="http://schemas.microsoft.com/office/drawing/2014/main" id="{0604CB31-E7B6-4086-A1BD-AED8EB259720}"/>
              </a:ext>
            </a:extLst>
          </p:cNvPr>
          <p:cNvGrpSpPr/>
          <p:nvPr/>
        </p:nvGrpSpPr>
        <p:grpSpPr>
          <a:xfrm>
            <a:off x="592719" y="2300724"/>
            <a:ext cx="10378390" cy="4524315"/>
            <a:chOff x="1337676" y="2397835"/>
            <a:chExt cx="10378390" cy="4524315"/>
          </a:xfrm>
        </p:grpSpPr>
        <p:sp>
          <p:nvSpPr>
            <p:cNvPr id="4" name="TextBox 3">
              <a:extLst>
                <a:ext uri="{FF2B5EF4-FFF2-40B4-BE49-F238E27FC236}">
                  <a16:creationId xmlns:a16="http://schemas.microsoft.com/office/drawing/2014/main" id="{050C8B44-81D2-475D-8199-6C98A4DCA509}"/>
                </a:ext>
              </a:extLst>
            </p:cNvPr>
            <p:cNvSpPr txBox="1"/>
            <p:nvPr/>
          </p:nvSpPr>
          <p:spPr>
            <a:xfrm>
              <a:off x="1337676" y="2397835"/>
              <a:ext cx="10378390" cy="4524315"/>
            </a:xfrm>
            <a:prstGeom prst="rect">
              <a:avLst/>
            </a:prstGeom>
            <a:noFill/>
          </p:spPr>
          <p:txBody>
            <a:bodyPr wrap="square" rtlCol="0">
              <a:spAutoFit/>
            </a:bodyPr>
            <a:lstStyle/>
            <a:p>
              <a:pPr>
                <a:lnSpc>
                  <a:spcPct val="200000"/>
                </a:lnSpc>
              </a:pPr>
              <a:r>
                <a:rPr lang="en-US" sz="2400" b="1" i="1" dirty="0">
                  <a:solidFill>
                    <a:schemeClr val="accent1">
                      <a:lumMod val="75000"/>
                    </a:schemeClr>
                  </a:solidFill>
                  <a:latin typeface="Arial" panose="020B0604020202020204" pitchFamily="34" charset="0"/>
                  <a:cs typeface="Arial" panose="020B0604020202020204" pitchFamily="34" charset="0"/>
                </a:rPr>
                <a:t>County – Department of Solid Waste (DSW):</a:t>
              </a:r>
            </a:p>
            <a:p>
              <a:pPr marL="742950" lvl="1" indent="-285750">
                <a:lnSpc>
                  <a:spcPct val="200000"/>
                </a:lnSpc>
                <a:buFont typeface="Wingdings" panose="05000000000000000000" pitchFamily="2" charset="2"/>
                <a:buChar char="Ø"/>
              </a:pPr>
              <a:r>
                <a:rPr lang="en-US" sz="2400" dirty="0">
                  <a:solidFill>
                    <a:schemeClr val="accent1">
                      <a:lumMod val="75000"/>
                    </a:schemeClr>
                  </a:solidFill>
                  <a:latin typeface="Arial" panose="020B0604020202020204" pitchFamily="34" charset="0"/>
                  <a:cs typeface="Arial" panose="020B0604020202020204" pitchFamily="34" charset="0"/>
                </a:rPr>
                <a:t>Owns / Operates Transfer Stations and Knott Landfill</a:t>
              </a:r>
            </a:p>
            <a:p>
              <a:pPr>
                <a:lnSpc>
                  <a:spcPct val="200000"/>
                </a:lnSpc>
              </a:pPr>
              <a:r>
                <a:rPr lang="en-US" sz="2400" b="1" i="1" dirty="0">
                  <a:solidFill>
                    <a:schemeClr val="accent1">
                      <a:lumMod val="75000"/>
                    </a:schemeClr>
                  </a:solidFill>
                  <a:latin typeface="Arial" panose="020B0604020202020204" pitchFamily="34" charset="0"/>
                  <a:cs typeface="Arial" panose="020B0604020202020204" pitchFamily="34" charset="0"/>
                </a:rPr>
                <a:t>System Structure: </a:t>
              </a:r>
            </a:p>
            <a:p>
              <a:pPr marL="742950" lvl="1" indent="-285750">
                <a:lnSpc>
                  <a:spcPct val="200000"/>
                </a:lnSpc>
                <a:buFont typeface="Wingdings" panose="05000000000000000000" pitchFamily="2" charset="2"/>
                <a:buChar char="Ø"/>
              </a:pPr>
              <a:r>
                <a:rPr lang="en-US" sz="2400" dirty="0">
                  <a:solidFill>
                    <a:schemeClr val="accent1">
                      <a:lumMod val="75000"/>
                    </a:schemeClr>
                  </a:solidFill>
                  <a:latin typeface="Arial" panose="020B0604020202020204" pitchFamily="34" charset="0"/>
                  <a:cs typeface="Arial" panose="020B0604020202020204" pitchFamily="34" charset="0"/>
                </a:rPr>
                <a:t>County Operates Facilities	 	Contract Services</a:t>
              </a:r>
            </a:p>
            <a:p>
              <a:pPr marL="742950" lvl="1" indent="-285750">
                <a:lnSpc>
                  <a:spcPct val="200000"/>
                </a:lnSpc>
                <a:buFont typeface="Wingdings" panose="05000000000000000000" pitchFamily="2" charset="2"/>
                <a:buChar char="Ø"/>
              </a:pPr>
              <a:r>
                <a:rPr lang="en-US" sz="2400" dirty="0">
                  <a:solidFill>
                    <a:schemeClr val="accent1">
                      <a:lumMod val="75000"/>
                    </a:schemeClr>
                  </a:solidFill>
                  <a:latin typeface="Arial" panose="020B0604020202020204" pitchFamily="34" charset="0"/>
                  <a:cs typeface="Arial" panose="020B0604020202020204" pitchFamily="34" charset="0"/>
                </a:rPr>
                <a:t>County / Cities 			Interlocal Agreements  </a:t>
              </a:r>
            </a:p>
            <a:p>
              <a:pPr marL="742950" lvl="1" indent="-285750">
                <a:lnSpc>
                  <a:spcPct val="200000"/>
                </a:lnSpc>
                <a:buFont typeface="Wingdings" panose="05000000000000000000" pitchFamily="2" charset="2"/>
                <a:buChar char="Ø"/>
              </a:pPr>
              <a:r>
                <a:rPr lang="en-US" sz="2400" dirty="0">
                  <a:solidFill>
                    <a:schemeClr val="accent1">
                      <a:lumMod val="75000"/>
                    </a:schemeClr>
                  </a:solidFill>
                  <a:latin typeface="Arial" panose="020B0604020202020204" pitchFamily="34" charset="0"/>
                  <a:cs typeface="Arial" panose="020B0604020202020204" pitchFamily="34" charset="0"/>
                </a:rPr>
                <a:t>County / Cities 			Franchise Collection Services </a:t>
              </a:r>
            </a:p>
          </p:txBody>
        </p:sp>
        <p:sp>
          <p:nvSpPr>
            <p:cNvPr id="11" name="Arrow: Right 10">
              <a:extLst>
                <a:ext uri="{FF2B5EF4-FFF2-40B4-BE49-F238E27FC236}">
                  <a16:creationId xmlns:a16="http://schemas.microsoft.com/office/drawing/2014/main" id="{F3E67E2D-90A5-4B30-AEF7-20867B835192}"/>
                </a:ext>
              </a:extLst>
            </p:cNvPr>
            <p:cNvSpPr/>
            <p:nvPr/>
          </p:nvSpPr>
          <p:spPr>
            <a:xfrm>
              <a:off x="6202013" y="5027044"/>
              <a:ext cx="361336" cy="12473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423D8A9C-B87A-4687-ADD5-1339C752FBB9}"/>
                </a:ext>
              </a:extLst>
            </p:cNvPr>
            <p:cNvSpPr/>
            <p:nvPr/>
          </p:nvSpPr>
          <p:spPr>
            <a:xfrm>
              <a:off x="6196874" y="5746427"/>
              <a:ext cx="352817" cy="15031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Arrow: Right 13">
            <a:extLst>
              <a:ext uri="{FF2B5EF4-FFF2-40B4-BE49-F238E27FC236}">
                <a16:creationId xmlns:a16="http://schemas.microsoft.com/office/drawing/2014/main" id="{8F1008A4-E140-498C-8BE1-8A07C093BB31}"/>
              </a:ext>
            </a:extLst>
          </p:cNvPr>
          <p:cNvSpPr/>
          <p:nvPr/>
        </p:nvSpPr>
        <p:spPr>
          <a:xfrm>
            <a:off x="5429097" y="6486771"/>
            <a:ext cx="352817" cy="15031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6874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91871" y="308060"/>
            <a:ext cx="9942786"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Chapter 8 – Administration and Financial Management</a:t>
            </a:r>
          </a:p>
        </p:txBody>
      </p:sp>
      <p:sp>
        <p:nvSpPr>
          <p:cNvPr id="4" name="TextBox 3">
            <a:extLst>
              <a:ext uri="{FF2B5EF4-FFF2-40B4-BE49-F238E27FC236}">
                <a16:creationId xmlns:a16="http://schemas.microsoft.com/office/drawing/2014/main" id="{050C8B44-81D2-475D-8199-6C98A4DCA509}"/>
              </a:ext>
            </a:extLst>
          </p:cNvPr>
          <p:cNvSpPr txBox="1"/>
          <p:nvPr/>
        </p:nvSpPr>
        <p:spPr>
          <a:xfrm>
            <a:off x="1177155" y="1709162"/>
            <a:ext cx="10857474" cy="4647426"/>
          </a:xfrm>
          <a:prstGeom prst="rect">
            <a:avLst/>
          </a:prstGeom>
          <a:noFill/>
        </p:spPr>
        <p:txBody>
          <a:bodyPr wrap="square" rtlCol="0">
            <a:spAutoFit/>
          </a:bodyPr>
          <a:lstStyle/>
          <a:p>
            <a:pPr>
              <a:lnSpc>
                <a:spcPct val="200000"/>
              </a:lnSpc>
            </a:pPr>
            <a:r>
              <a:rPr lang="en-US" sz="2800" b="1" u="sng" dirty="0">
                <a:solidFill>
                  <a:schemeClr val="accent1">
                    <a:lumMod val="75000"/>
                  </a:schemeClr>
                </a:solidFill>
                <a:latin typeface="Arial" panose="020B0604020202020204" pitchFamily="34" charset="0"/>
                <a:cs typeface="Arial" panose="020B0604020202020204" pitchFamily="34" charset="0"/>
              </a:rPr>
              <a:t>Findings:</a:t>
            </a:r>
          </a:p>
          <a:p>
            <a:pPr marL="457200" indent="-457200">
              <a:buFont typeface="+mj-lt"/>
              <a:buAutoNum type="arabicParenR"/>
            </a:pPr>
            <a:r>
              <a:rPr lang="en-US" sz="2400" b="1" i="1" dirty="0">
                <a:solidFill>
                  <a:schemeClr val="accent1">
                    <a:lumMod val="75000"/>
                  </a:schemeClr>
                </a:solidFill>
                <a:latin typeface="Arial" panose="020B0604020202020204" pitchFamily="34" charset="0"/>
                <a:cs typeface="Arial" panose="020B0604020202020204" pitchFamily="34" charset="0"/>
              </a:rPr>
              <a:t>County provides resources to operate and manage facilities that are  	compliant with regulations  </a:t>
            </a:r>
          </a:p>
          <a:p>
            <a:pPr marL="457200" indent="-457200">
              <a:lnSpc>
                <a:spcPct val="200000"/>
              </a:lnSpc>
              <a:buFont typeface="+mj-lt"/>
              <a:buAutoNum type="arabicParenR"/>
            </a:pPr>
            <a:r>
              <a:rPr lang="en-US" sz="2400" b="1" i="1" dirty="0">
                <a:solidFill>
                  <a:schemeClr val="accent1">
                    <a:lumMod val="75000"/>
                  </a:schemeClr>
                </a:solidFill>
                <a:latin typeface="Arial" panose="020B0604020202020204" pitchFamily="34" charset="0"/>
                <a:cs typeface="Arial" panose="020B0604020202020204" pitchFamily="34" charset="0"/>
              </a:rPr>
              <a:t>Organization is in place to carry-out services </a:t>
            </a:r>
          </a:p>
          <a:p>
            <a:pPr marL="457200" indent="-457200">
              <a:buAutoNum type="arabicParenR" startAt="3"/>
            </a:pPr>
            <a:r>
              <a:rPr lang="en-US" sz="2400" b="1" i="1" dirty="0">
                <a:solidFill>
                  <a:schemeClr val="accent1">
                    <a:lumMod val="75000"/>
                  </a:schemeClr>
                </a:solidFill>
                <a:latin typeface="Arial" panose="020B0604020202020204" pitchFamily="34" charset="0"/>
                <a:cs typeface="Arial" panose="020B0604020202020204" pitchFamily="34" charset="0"/>
              </a:rPr>
              <a:t>County / Cities / Franchise collection companies offer programs and </a:t>
            </a:r>
          </a:p>
          <a:p>
            <a:r>
              <a:rPr lang="en-US" sz="2400" b="1" i="1" dirty="0">
                <a:solidFill>
                  <a:schemeClr val="accent1">
                    <a:lumMod val="75000"/>
                  </a:schemeClr>
                </a:solidFill>
                <a:latin typeface="Arial" panose="020B0604020202020204" pitchFamily="34" charset="0"/>
                <a:cs typeface="Arial" panose="020B0604020202020204" pitchFamily="34" charset="0"/>
              </a:rPr>
              <a:t>	services that meet state WR/R standards</a:t>
            </a:r>
          </a:p>
          <a:p>
            <a:endParaRPr lang="en-US" sz="2400" b="1" i="1" dirty="0">
              <a:solidFill>
                <a:schemeClr val="accent1">
                  <a:lumMod val="75000"/>
                </a:schemeClr>
              </a:solidFill>
              <a:latin typeface="Arial" panose="020B0604020202020204" pitchFamily="34" charset="0"/>
              <a:cs typeface="Arial" panose="020B0604020202020204" pitchFamily="34" charset="0"/>
            </a:endParaRPr>
          </a:p>
          <a:p>
            <a:pPr marL="457200" indent="-457200">
              <a:buAutoNum type="arabicParenR" startAt="4"/>
            </a:pPr>
            <a:r>
              <a:rPr lang="en-US" sz="2400" b="1" i="1" dirty="0">
                <a:solidFill>
                  <a:schemeClr val="accent1">
                    <a:lumMod val="75000"/>
                  </a:schemeClr>
                </a:solidFill>
                <a:latin typeface="Arial" panose="020B0604020202020204" pitchFamily="34" charset="0"/>
                <a:cs typeface="Arial" panose="020B0604020202020204" pitchFamily="34" charset="0"/>
              </a:rPr>
              <a:t>Participants has established coordinated promotion / education </a:t>
            </a:r>
          </a:p>
          <a:p>
            <a:r>
              <a:rPr lang="en-US" sz="2400" b="1" i="1" dirty="0">
                <a:solidFill>
                  <a:schemeClr val="accent1">
                    <a:lumMod val="75000"/>
                  </a:schemeClr>
                </a:solidFill>
                <a:latin typeface="Arial" panose="020B0604020202020204" pitchFamily="34" charset="0"/>
                <a:cs typeface="Arial" panose="020B0604020202020204" pitchFamily="34" charset="0"/>
              </a:rPr>
              <a:t>	w/ Environmental Center </a:t>
            </a:r>
          </a:p>
          <a:p>
            <a:pPr marL="457200" indent="-457200">
              <a:buFont typeface="+mj-lt"/>
              <a:buAutoNum type="arabicParenR"/>
            </a:pPr>
            <a:endParaRPr lang="en-US" sz="2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352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91871" y="308060"/>
            <a:ext cx="9942786"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Chapter 8 – Administration and Financial Management</a:t>
            </a:r>
          </a:p>
        </p:txBody>
      </p:sp>
      <p:sp>
        <p:nvSpPr>
          <p:cNvPr id="4" name="TextBox 3">
            <a:extLst>
              <a:ext uri="{FF2B5EF4-FFF2-40B4-BE49-F238E27FC236}">
                <a16:creationId xmlns:a16="http://schemas.microsoft.com/office/drawing/2014/main" id="{050C8B44-81D2-475D-8199-6C98A4DCA509}"/>
              </a:ext>
            </a:extLst>
          </p:cNvPr>
          <p:cNvSpPr txBox="1"/>
          <p:nvPr/>
        </p:nvSpPr>
        <p:spPr>
          <a:xfrm>
            <a:off x="1177155" y="2028304"/>
            <a:ext cx="10857474" cy="4001095"/>
          </a:xfrm>
          <a:prstGeom prst="rect">
            <a:avLst/>
          </a:prstGeom>
          <a:noFill/>
        </p:spPr>
        <p:txBody>
          <a:bodyPr wrap="square" rtlCol="0">
            <a:spAutoFit/>
          </a:bodyPr>
          <a:lstStyle/>
          <a:p>
            <a:pPr>
              <a:lnSpc>
                <a:spcPct val="200000"/>
              </a:lnSpc>
            </a:pPr>
            <a:r>
              <a:rPr lang="en-US" sz="2800" b="1" u="sng" dirty="0">
                <a:solidFill>
                  <a:schemeClr val="accent1">
                    <a:lumMod val="75000"/>
                  </a:schemeClr>
                </a:solidFill>
                <a:latin typeface="Arial" panose="020B0604020202020204" pitchFamily="34" charset="0"/>
                <a:cs typeface="Arial" panose="020B0604020202020204" pitchFamily="34" charset="0"/>
              </a:rPr>
              <a:t>Findings:</a:t>
            </a:r>
          </a:p>
          <a:p>
            <a:pPr marL="457200" indent="-457200">
              <a:lnSpc>
                <a:spcPct val="150000"/>
              </a:lnSpc>
              <a:buFont typeface="+mj-lt"/>
              <a:buAutoNum type="arabicPeriod"/>
            </a:pPr>
            <a:r>
              <a:rPr lang="en-US" sz="2200" b="1" dirty="0">
                <a:solidFill>
                  <a:schemeClr val="accent1">
                    <a:lumMod val="75000"/>
                  </a:schemeClr>
                </a:solidFill>
                <a:latin typeface="Arial" panose="020B0604020202020204" pitchFamily="34" charset="0"/>
                <a:cs typeface="Arial" panose="020B0604020202020204" pitchFamily="34" charset="0"/>
              </a:rPr>
              <a:t>Current Management system operates effectively </a:t>
            </a:r>
          </a:p>
          <a:p>
            <a:pPr marL="1371600" lvl="2" indent="-457200">
              <a:lnSpc>
                <a:spcPct val="150000"/>
              </a:lnSpc>
              <a:buFont typeface="Arial" panose="020B0604020202020204" pitchFamily="34" charset="0"/>
              <a:buChar char="•"/>
            </a:pPr>
            <a:r>
              <a:rPr lang="en-US" sz="2200" b="1" i="1" dirty="0">
                <a:solidFill>
                  <a:schemeClr val="accent1">
                    <a:lumMod val="75000"/>
                  </a:schemeClr>
                </a:solidFill>
                <a:latin typeface="Arial" panose="020B0604020202020204" pitchFamily="34" charset="0"/>
                <a:cs typeface="Arial" panose="020B0604020202020204" pitchFamily="34" charset="0"/>
              </a:rPr>
              <a:t>County / Cities / Franchise collection – deliver cost effective services</a:t>
            </a:r>
          </a:p>
          <a:p>
            <a:pPr marL="457200" indent="-457200">
              <a:lnSpc>
                <a:spcPct val="150000"/>
              </a:lnSpc>
              <a:buFont typeface="+mj-lt"/>
              <a:buAutoNum type="arabicPeriod"/>
            </a:pPr>
            <a:r>
              <a:rPr lang="en-US" sz="2200" b="1" dirty="0">
                <a:solidFill>
                  <a:schemeClr val="accent1">
                    <a:lumMod val="75000"/>
                  </a:schemeClr>
                </a:solidFill>
                <a:latin typeface="Arial" panose="020B0604020202020204" pitchFamily="34" charset="0"/>
                <a:cs typeface="Arial" panose="020B0604020202020204" pitchFamily="34" charset="0"/>
              </a:rPr>
              <a:t>DSW has developed transfer system to provide convenient services  </a:t>
            </a:r>
          </a:p>
          <a:p>
            <a:pPr marL="457200" indent="-457200">
              <a:lnSpc>
                <a:spcPct val="150000"/>
              </a:lnSpc>
              <a:buFont typeface="+mj-lt"/>
              <a:buAutoNum type="arabicPeriod"/>
            </a:pPr>
            <a:r>
              <a:rPr lang="en-US" sz="2200" b="1" dirty="0">
                <a:solidFill>
                  <a:schemeClr val="accent1">
                    <a:lumMod val="75000"/>
                  </a:schemeClr>
                </a:solidFill>
                <a:latin typeface="Arial" panose="020B0604020202020204" pitchFamily="34" charset="0"/>
                <a:cs typeface="Arial" panose="020B0604020202020204" pitchFamily="34" charset="0"/>
              </a:rPr>
              <a:t>DSW has operated Knott Landfill in full compliance and financially sound </a:t>
            </a:r>
          </a:p>
          <a:p>
            <a:pPr marL="457200" indent="-457200">
              <a:lnSpc>
                <a:spcPct val="150000"/>
              </a:lnSpc>
              <a:buFont typeface="+mj-lt"/>
              <a:buAutoNum type="arabicPeriod"/>
            </a:pPr>
            <a:r>
              <a:rPr lang="en-US" sz="2200" b="1" dirty="0">
                <a:solidFill>
                  <a:schemeClr val="accent1">
                    <a:lumMod val="75000"/>
                  </a:schemeClr>
                </a:solidFill>
                <a:latin typeface="Arial" panose="020B0604020202020204" pitchFamily="34" charset="0"/>
                <a:cs typeface="Arial" panose="020B0604020202020204" pitchFamily="34" charset="0"/>
              </a:rPr>
              <a:t>Effectively Use Internal Resources in Conjunction with Private Contractors </a:t>
            </a:r>
          </a:p>
          <a:p>
            <a:pPr marL="457200" indent="-457200">
              <a:lnSpc>
                <a:spcPct val="150000"/>
              </a:lnSpc>
              <a:buFont typeface="+mj-lt"/>
              <a:buAutoNum type="arabicPeriod"/>
            </a:pPr>
            <a:r>
              <a:rPr lang="en-US" sz="2200" b="1" dirty="0">
                <a:solidFill>
                  <a:schemeClr val="accent1">
                    <a:lumMod val="75000"/>
                  </a:schemeClr>
                </a:solidFill>
                <a:latin typeface="Arial" panose="020B0604020202020204" pitchFamily="34" charset="0"/>
                <a:cs typeface="Arial" panose="020B0604020202020204" pitchFamily="34" charset="0"/>
              </a:rPr>
              <a:t>DSW has managed as Solid Waste Enterprise &gt; 25 Years  </a:t>
            </a:r>
          </a:p>
        </p:txBody>
      </p:sp>
    </p:spTree>
    <p:extLst>
      <p:ext uri="{BB962C8B-B14F-4D97-AF65-F5344CB8AC3E}">
        <p14:creationId xmlns:p14="http://schemas.microsoft.com/office/powerpoint/2010/main" val="1387876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91871" y="308060"/>
            <a:ext cx="9942786"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Chapter 8 – Administration and Financial Management</a:t>
            </a:r>
          </a:p>
        </p:txBody>
      </p:sp>
      <p:sp>
        <p:nvSpPr>
          <p:cNvPr id="3" name="TextBox 2">
            <a:extLst>
              <a:ext uri="{FF2B5EF4-FFF2-40B4-BE49-F238E27FC236}">
                <a16:creationId xmlns:a16="http://schemas.microsoft.com/office/drawing/2014/main" id="{AE57B11E-A387-41B5-B094-032F562BF16C}"/>
              </a:ext>
            </a:extLst>
          </p:cNvPr>
          <p:cNvSpPr txBox="1"/>
          <p:nvPr/>
        </p:nvSpPr>
        <p:spPr>
          <a:xfrm>
            <a:off x="919353" y="1770629"/>
            <a:ext cx="5016500" cy="523220"/>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Needs and Opportunities: </a:t>
            </a:r>
          </a:p>
        </p:txBody>
      </p:sp>
      <p:sp>
        <p:nvSpPr>
          <p:cNvPr id="4" name="Rectangle 3">
            <a:extLst>
              <a:ext uri="{FF2B5EF4-FFF2-40B4-BE49-F238E27FC236}">
                <a16:creationId xmlns:a16="http://schemas.microsoft.com/office/drawing/2014/main" id="{AF0BEB74-7D1F-4616-B2D9-2FE369258EE3}"/>
              </a:ext>
            </a:extLst>
          </p:cNvPr>
          <p:cNvSpPr/>
          <p:nvPr/>
        </p:nvSpPr>
        <p:spPr>
          <a:xfrm>
            <a:off x="0" y="2414717"/>
            <a:ext cx="11186149" cy="5509200"/>
          </a:xfrm>
          <a:prstGeom prst="rect">
            <a:avLst/>
          </a:prstGeom>
        </p:spPr>
        <p:txBody>
          <a:bodyPr wrap="square">
            <a:spAutoFit/>
          </a:bodyPr>
          <a:lstStyle/>
          <a:p>
            <a:r>
              <a:rPr lang="en-US" sz="2200" b="1" dirty="0">
                <a:solidFill>
                  <a:schemeClr val="accent1">
                    <a:lumMod val="75000"/>
                  </a:schemeClr>
                </a:solidFill>
                <a:latin typeface="Arial" panose="020B0604020202020204" pitchFamily="34" charset="0"/>
                <a:cs typeface="Arial" panose="020B0604020202020204" pitchFamily="34" charset="0"/>
              </a:rPr>
              <a:t>	SWMP provides roadmap for enhancing services, making capital 	investments in infrastructure and addressing long term disposal of waste </a:t>
            </a:r>
          </a:p>
          <a:p>
            <a:pPr lvl="2">
              <a:lnSpc>
                <a:spcPct val="150000"/>
              </a:lnSpc>
            </a:pPr>
            <a:r>
              <a:rPr lang="en-US" b="1" u="sng" dirty="0">
                <a:solidFill>
                  <a:schemeClr val="accent1">
                    <a:lumMod val="75000"/>
                  </a:schemeClr>
                </a:solidFill>
                <a:latin typeface="Arial" panose="020B0604020202020204" pitchFamily="34" charset="0"/>
                <a:cs typeface="Arial" panose="020B0604020202020204" pitchFamily="34" charset="0"/>
              </a:rPr>
              <a:t>Changes to collection programs / services </a:t>
            </a:r>
          </a:p>
          <a:p>
            <a:pPr marL="2171700" lvl="4" indent="-342900">
              <a:buFont typeface="Arial" panose="020B0604020202020204" pitchFamily="34" charset="0"/>
              <a:buChar char="•"/>
            </a:pPr>
            <a:r>
              <a:rPr lang="en-US" sz="2000" i="1" dirty="0">
                <a:solidFill>
                  <a:schemeClr val="accent1">
                    <a:lumMod val="75000"/>
                  </a:schemeClr>
                </a:solidFill>
                <a:latin typeface="Arial" panose="020B0604020202020204" pitchFamily="34" charset="0"/>
                <a:cs typeface="Arial" panose="020B0604020202020204" pitchFamily="34" charset="0"/>
              </a:rPr>
              <a:t>Expand residential food waste collection</a:t>
            </a:r>
          </a:p>
          <a:p>
            <a:pPr marL="2171700" lvl="4" indent="-342900">
              <a:buFont typeface="Arial" panose="020B0604020202020204" pitchFamily="34" charset="0"/>
              <a:buChar char="•"/>
            </a:pPr>
            <a:r>
              <a:rPr lang="en-US" sz="2000" i="1" dirty="0">
                <a:solidFill>
                  <a:schemeClr val="accent1">
                    <a:lumMod val="75000"/>
                  </a:schemeClr>
                </a:solidFill>
                <a:latin typeface="Arial" panose="020B0604020202020204" pitchFamily="34" charset="0"/>
                <a:cs typeface="Arial" panose="020B0604020202020204" pitchFamily="34" charset="0"/>
              </a:rPr>
              <a:t>Development multi-family programs</a:t>
            </a:r>
          </a:p>
          <a:p>
            <a:pPr marL="2171700" lvl="4" indent="-342900">
              <a:buFont typeface="Arial" panose="020B0604020202020204" pitchFamily="34" charset="0"/>
              <a:buChar char="•"/>
            </a:pPr>
            <a:r>
              <a:rPr lang="en-US" sz="2000" i="1" dirty="0">
                <a:solidFill>
                  <a:schemeClr val="accent1">
                    <a:lumMod val="75000"/>
                  </a:schemeClr>
                </a:solidFill>
                <a:latin typeface="Arial" panose="020B0604020202020204" pitchFamily="34" charset="0"/>
                <a:cs typeface="Arial" panose="020B0604020202020204" pitchFamily="34" charset="0"/>
              </a:rPr>
              <a:t>Expand recycling for businesses – food waste / recyclables</a:t>
            </a:r>
          </a:p>
          <a:p>
            <a:pPr marL="2171700" lvl="4" indent="-342900">
              <a:buFont typeface="Arial" panose="020B0604020202020204" pitchFamily="34" charset="0"/>
              <a:buChar char="•"/>
            </a:pPr>
            <a:r>
              <a:rPr lang="en-US" sz="2000" i="1" dirty="0">
                <a:solidFill>
                  <a:schemeClr val="accent1">
                    <a:lumMod val="75000"/>
                  </a:schemeClr>
                </a:solidFill>
                <a:latin typeface="Arial" panose="020B0604020202020204" pitchFamily="34" charset="0"/>
                <a:cs typeface="Arial" panose="020B0604020202020204" pitchFamily="34" charset="0"/>
              </a:rPr>
              <a:t>Establish uniform / standardization for programs and services</a:t>
            </a:r>
          </a:p>
          <a:p>
            <a:pPr marL="2171700" lvl="4" indent="-342900">
              <a:buFont typeface="Arial" panose="020B0604020202020204" pitchFamily="34" charset="0"/>
              <a:buChar char="•"/>
            </a:pPr>
            <a:r>
              <a:rPr lang="en-US" sz="2000" i="1" dirty="0">
                <a:solidFill>
                  <a:schemeClr val="accent1">
                    <a:lumMod val="75000"/>
                  </a:schemeClr>
                </a:solidFill>
                <a:latin typeface="Arial" panose="020B0604020202020204" pitchFamily="34" charset="0"/>
                <a:cs typeface="Arial" panose="020B0604020202020204" pitchFamily="34" charset="0"/>
              </a:rPr>
              <a:t>Develop Alternative for construction / demolition (C/D) waste</a:t>
            </a:r>
          </a:p>
          <a:p>
            <a:pPr marL="2171700" lvl="4" indent="-342900">
              <a:buFont typeface="Arial" panose="020B0604020202020204" pitchFamily="34" charset="0"/>
              <a:buChar char="•"/>
            </a:pPr>
            <a:endParaRPr lang="en-US" sz="2000" i="1" dirty="0">
              <a:solidFill>
                <a:schemeClr val="accent1">
                  <a:lumMod val="75000"/>
                </a:schemeClr>
              </a:solidFill>
              <a:latin typeface="Arial" panose="020B0604020202020204" pitchFamily="34" charset="0"/>
              <a:cs typeface="Arial" panose="020B0604020202020204" pitchFamily="34" charset="0"/>
            </a:endParaRPr>
          </a:p>
          <a:p>
            <a:pPr lvl="2"/>
            <a:r>
              <a:rPr lang="en-US" b="1" u="sng" dirty="0">
                <a:solidFill>
                  <a:schemeClr val="accent1">
                    <a:lumMod val="75000"/>
                  </a:schemeClr>
                </a:solidFill>
                <a:latin typeface="Arial" panose="020B0604020202020204" pitchFamily="34" charset="0"/>
                <a:cs typeface="Arial" panose="020B0604020202020204" pitchFamily="34" charset="0"/>
              </a:rPr>
              <a:t>Changes / Improvements for facilities </a:t>
            </a:r>
          </a:p>
          <a:p>
            <a:pPr marL="2171700" lvl="4" indent="-342900">
              <a:buFont typeface="Arial" panose="020B0604020202020204" pitchFamily="34" charset="0"/>
              <a:buChar char="•"/>
            </a:pPr>
            <a:r>
              <a:rPr lang="en-US" sz="2000" i="1" dirty="0">
                <a:solidFill>
                  <a:schemeClr val="accent1">
                    <a:lumMod val="75000"/>
                  </a:schemeClr>
                </a:solidFill>
                <a:latin typeface="Arial" panose="020B0604020202020204" pitchFamily="34" charset="0"/>
                <a:cs typeface="Arial" panose="020B0604020202020204" pitchFamily="34" charset="0"/>
              </a:rPr>
              <a:t>Evaluate options / upgrade compost facilities</a:t>
            </a:r>
          </a:p>
          <a:p>
            <a:pPr marL="2171700" lvl="4" indent="-342900">
              <a:buFont typeface="Arial" panose="020B0604020202020204" pitchFamily="34" charset="0"/>
              <a:buChar char="•"/>
            </a:pPr>
            <a:r>
              <a:rPr lang="en-US" sz="2000" i="1" dirty="0">
                <a:solidFill>
                  <a:schemeClr val="accent1">
                    <a:lumMod val="75000"/>
                  </a:schemeClr>
                </a:solidFill>
                <a:latin typeface="Arial" panose="020B0604020202020204" pitchFamily="34" charset="0"/>
                <a:cs typeface="Arial" panose="020B0604020202020204" pitchFamily="34" charset="0"/>
              </a:rPr>
              <a:t>Upgrade transfer stations – capacity / efficiencies / future disposal system</a:t>
            </a:r>
          </a:p>
          <a:p>
            <a:pPr marL="2171700" lvl="4" indent="-342900">
              <a:buFont typeface="Arial" panose="020B0604020202020204" pitchFamily="34" charset="0"/>
              <a:buChar char="•"/>
            </a:pPr>
            <a:r>
              <a:rPr lang="en-US" sz="2000" i="1" dirty="0">
                <a:solidFill>
                  <a:schemeClr val="accent1">
                    <a:lumMod val="75000"/>
                  </a:schemeClr>
                </a:solidFill>
                <a:latin typeface="Arial" panose="020B0604020202020204" pitchFamily="34" charset="0"/>
                <a:cs typeface="Arial" panose="020B0604020202020204" pitchFamily="34" charset="0"/>
              </a:rPr>
              <a:t>Develop facilities for managing C/D waste</a:t>
            </a:r>
          </a:p>
          <a:p>
            <a:pPr marL="2171700" lvl="4" indent="-342900">
              <a:buFont typeface="Arial" panose="020B0604020202020204" pitchFamily="34" charset="0"/>
              <a:buChar char="•"/>
            </a:pPr>
            <a:r>
              <a:rPr lang="en-US" sz="2000" i="1" dirty="0">
                <a:solidFill>
                  <a:schemeClr val="accent1">
                    <a:lumMod val="75000"/>
                  </a:schemeClr>
                </a:solidFill>
                <a:latin typeface="Arial" panose="020B0604020202020204" pitchFamily="34" charset="0"/>
                <a:cs typeface="Arial" panose="020B0604020202020204" pitchFamily="34" charset="0"/>
              </a:rPr>
              <a:t>Implement new disposal system </a:t>
            </a:r>
          </a:p>
          <a:p>
            <a:pPr lvl="4">
              <a:lnSpc>
                <a:spcPct val="150000"/>
              </a:lnSpc>
            </a:pPr>
            <a:endParaRPr lang="en-US" sz="2000" b="1" i="1" dirty="0">
              <a:solidFill>
                <a:schemeClr val="accent1">
                  <a:lumMod val="75000"/>
                </a:schemeClr>
              </a:solidFill>
              <a:latin typeface="Arial" panose="020B0604020202020204" pitchFamily="34" charset="0"/>
              <a:cs typeface="Arial" panose="020B0604020202020204" pitchFamily="34" charset="0"/>
            </a:endParaRPr>
          </a:p>
          <a:p>
            <a:pPr marL="1371600" lvl="2" indent="-457200">
              <a:lnSpc>
                <a:spcPct val="150000"/>
              </a:lnSpc>
              <a:buAutoNum type="arabicPeriod" startAt="2"/>
            </a:pPr>
            <a:endParaRPr lang="en-US" sz="22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34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91871" y="308060"/>
            <a:ext cx="9942786"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Chapter 8 – Administration and Financial Management</a:t>
            </a:r>
          </a:p>
        </p:txBody>
      </p:sp>
      <p:sp>
        <p:nvSpPr>
          <p:cNvPr id="3" name="TextBox 2">
            <a:extLst>
              <a:ext uri="{FF2B5EF4-FFF2-40B4-BE49-F238E27FC236}">
                <a16:creationId xmlns:a16="http://schemas.microsoft.com/office/drawing/2014/main" id="{AE57B11E-A387-41B5-B094-032F562BF16C}"/>
              </a:ext>
            </a:extLst>
          </p:cNvPr>
          <p:cNvSpPr txBox="1"/>
          <p:nvPr/>
        </p:nvSpPr>
        <p:spPr>
          <a:xfrm>
            <a:off x="381508" y="2460141"/>
            <a:ext cx="11252745" cy="4893647"/>
          </a:xfrm>
          <a:prstGeom prst="rect">
            <a:avLst/>
          </a:prstGeom>
          <a:noFill/>
        </p:spPr>
        <p:txBody>
          <a:bodyPr wrap="square" rtlCol="0">
            <a:spAutoFit/>
          </a:bodyPr>
          <a:lstStyle/>
          <a:p>
            <a:r>
              <a:rPr lang="en-US" sz="2400" b="1" i="1" dirty="0">
                <a:solidFill>
                  <a:schemeClr val="accent1">
                    <a:lumMod val="75000"/>
                  </a:schemeClr>
                </a:solidFill>
                <a:latin typeface="Arial" panose="020B0604020202020204" pitchFamily="34" charset="0"/>
                <a:cs typeface="Arial" panose="020B0604020202020204" pitchFamily="34" charset="0"/>
              </a:rPr>
              <a:t>As new collection programs are developed – facilities must be provided to manage materials and waste cost effectively</a:t>
            </a:r>
          </a:p>
          <a:p>
            <a:r>
              <a:rPr lang="en-US" sz="2800" b="1" dirty="0">
                <a:solidFill>
                  <a:schemeClr val="accent1">
                    <a:lumMod val="75000"/>
                  </a:schemeClr>
                </a:solidFill>
                <a:latin typeface="Arial" panose="020B0604020202020204" pitchFamily="34" charset="0"/>
                <a:cs typeface="Arial" panose="020B0604020202020204" pitchFamily="34" charset="0"/>
              </a:rPr>
              <a:t>	</a:t>
            </a:r>
            <a:endParaRPr lang="en-US" sz="2400" b="1" dirty="0">
              <a:solidFill>
                <a:schemeClr val="accent1">
                  <a:lumMod val="75000"/>
                </a:schemeClr>
              </a:solidFill>
              <a:latin typeface="Arial" panose="020B0604020202020204" pitchFamily="34" charset="0"/>
              <a:cs typeface="Arial" panose="020B0604020202020204" pitchFamily="34" charset="0"/>
            </a:endParaRPr>
          </a:p>
          <a:p>
            <a:pPr marL="1371600" lvl="2" indent="-457200">
              <a:buFont typeface="+mj-lt"/>
              <a:buAutoNum type="arabicPeriod"/>
            </a:pPr>
            <a:r>
              <a:rPr lang="en-US" sz="2000" dirty="0">
                <a:solidFill>
                  <a:schemeClr val="accent1">
                    <a:lumMod val="75000"/>
                  </a:schemeClr>
                </a:solidFill>
                <a:latin typeface="Arial" panose="020B0604020202020204" pitchFamily="34" charset="0"/>
                <a:cs typeface="Arial" panose="020B0604020202020204" pitchFamily="34" charset="0"/>
              </a:rPr>
              <a:t>County / cities need to work with franchise collection companies to evaluate and implement new programs; considering policies; establish rates and expand promotion / education</a:t>
            </a:r>
          </a:p>
          <a:p>
            <a:pPr marL="1371600" lvl="2" indent="-457200">
              <a:lnSpc>
                <a:spcPct val="200000"/>
              </a:lnSpc>
              <a:buFont typeface="+mj-lt"/>
              <a:buAutoNum type="arabicPeriod"/>
            </a:pPr>
            <a:r>
              <a:rPr lang="en-US" sz="2000" dirty="0">
                <a:solidFill>
                  <a:schemeClr val="accent1">
                    <a:lumMod val="75000"/>
                  </a:schemeClr>
                </a:solidFill>
                <a:latin typeface="Arial" panose="020B0604020202020204" pitchFamily="34" charset="0"/>
                <a:cs typeface="Arial" panose="020B0604020202020204" pitchFamily="34" charset="0"/>
              </a:rPr>
              <a:t>Process needs to engage special interest and affected parties</a:t>
            </a:r>
          </a:p>
          <a:p>
            <a:pPr marL="1371600" lvl="2" indent="-457200">
              <a:buFont typeface="+mj-lt"/>
              <a:buAutoNum type="arabicPeriod"/>
            </a:pPr>
            <a:endParaRPr lang="en-US" sz="2000" dirty="0">
              <a:solidFill>
                <a:schemeClr val="accent1">
                  <a:lumMod val="75000"/>
                </a:schemeClr>
              </a:solidFill>
              <a:latin typeface="Arial" panose="020B0604020202020204" pitchFamily="34" charset="0"/>
              <a:cs typeface="Arial" panose="020B0604020202020204" pitchFamily="34" charset="0"/>
            </a:endParaRPr>
          </a:p>
          <a:p>
            <a:pPr marL="1371600" lvl="2" indent="-457200">
              <a:buFont typeface="+mj-lt"/>
              <a:buAutoNum type="arabicPeriod"/>
            </a:pPr>
            <a:r>
              <a:rPr lang="en-US" sz="2000" dirty="0">
                <a:solidFill>
                  <a:schemeClr val="accent1">
                    <a:lumMod val="75000"/>
                  </a:schemeClr>
                </a:solidFill>
                <a:latin typeface="Arial" panose="020B0604020202020204" pitchFamily="34" charset="0"/>
                <a:cs typeface="Arial" panose="020B0604020202020204" pitchFamily="34" charset="0"/>
              </a:rPr>
              <a:t>Solid Waste System Infrastructure requirements estimated to be between $20M and $30M – County needs to develop financial plan to implement facility improvements</a:t>
            </a:r>
          </a:p>
          <a:p>
            <a:pPr marL="1371600" lvl="2" indent="-457200">
              <a:buFont typeface="+mj-lt"/>
              <a:buAutoNum type="arabicPeriod"/>
            </a:pPr>
            <a:endParaRPr lang="en-US" sz="2000" dirty="0">
              <a:solidFill>
                <a:schemeClr val="accent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endParaRPr lang="en-US" sz="2800" b="1" dirty="0">
              <a:solidFill>
                <a:schemeClr val="accent1">
                  <a:lumMod val="75000"/>
                </a:schemeClr>
              </a:solidFill>
              <a:latin typeface="Arial" panose="020B0604020202020204" pitchFamily="34" charset="0"/>
              <a:cs typeface="Arial" panose="020B0604020202020204" pitchFamily="34" charset="0"/>
            </a:endParaRPr>
          </a:p>
          <a:p>
            <a:endParaRPr lang="en-US" sz="2800" b="1" dirty="0">
              <a:solidFill>
                <a:schemeClr val="accent1">
                  <a:lumMod val="7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1F12421-108C-4812-8CB5-B24500D92967}"/>
              </a:ext>
            </a:extLst>
          </p:cNvPr>
          <p:cNvSpPr/>
          <p:nvPr/>
        </p:nvSpPr>
        <p:spPr>
          <a:xfrm>
            <a:off x="402814" y="1876685"/>
            <a:ext cx="4679486" cy="523220"/>
          </a:xfrm>
          <a:prstGeom prst="rect">
            <a:avLst/>
          </a:prstGeom>
        </p:spPr>
        <p:txBody>
          <a:bodyPr wrap="none">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Needs and Opportunities: </a:t>
            </a:r>
          </a:p>
        </p:txBody>
      </p:sp>
    </p:spTree>
    <p:extLst>
      <p:ext uri="{BB962C8B-B14F-4D97-AF65-F5344CB8AC3E}">
        <p14:creationId xmlns:p14="http://schemas.microsoft.com/office/powerpoint/2010/main" val="2040170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91871" y="308060"/>
            <a:ext cx="9942786"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Chapter 8 – Administration and Financial Management</a:t>
            </a:r>
          </a:p>
        </p:txBody>
      </p:sp>
      <p:sp>
        <p:nvSpPr>
          <p:cNvPr id="11" name="TextBox 10">
            <a:extLst>
              <a:ext uri="{FF2B5EF4-FFF2-40B4-BE49-F238E27FC236}">
                <a16:creationId xmlns:a16="http://schemas.microsoft.com/office/drawing/2014/main" id="{FDF5A1C6-5940-46D2-A17E-022D8865311B}"/>
              </a:ext>
            </a:extLst>
          </p:cNvPr>
          <p:cNvSpPr txBox="1"/>
          <p:nvPr/>
        </p:nvSpPr>
        <p:spPr>
          <a:xfrm>
            <a:off x="940970" y="2351108"/>
            <a:ext cx="7974430" cy="523220"/>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Alternatives – Administration / Management  </a:t>
            </a:r>
          </a:p>
        </p:txBody>
      </p:sp>
      <p:sp>
        <p:nvSpPr>
          <p:cNvPr id="12" name="TextBox 11">
            <a:extLst>
              <a:ext uri="{FF2B5EF4-FFF2-40B4-BE49-F238E27FC236}">
                <a16:creationId xmlns:a16="http://schemas.microsoft.com/office/drawing/2014/main" id="{CC3AF659-A3EF-4A49-B5F2-1D398A9A4702}"/>
              </a:ext>
            </a:extLst>
          </p:cNvPr>
          <p:cNvSpPr txBox="1"/>
          <p:nvPr/>
        </p:nvSpPr>
        <p:spPr>
          <a:xfrm>
            <a:off x="940970" y="2932103"/>
            <a:ext cx="10793687" cy="3046988"/>
          </a:xfrm>
          <a:prstGeom prst="rect">
            <a:avLst/>
          </a:prstGeom>
          <a:noFill/>
        </p:spPr>
        <p:txBody>
          <a:bodyPr wrap="square" rtlCol="0">
            <a:spAutoFit/>
          </a:bodyPr>
          <a:lstStyle/>
          <a:p>
            <a:pPr marL="457200" indent="-457200">
              <a:buAutoNum type="arabicPeriod"/>
            </a:pPr>
            <a:r>
              <a:rPr lang="en-US" sz="2400" b="1" i="1" dirty="0">
                <a:solidFill>
                  <a:schemeClr val="accent1">
                    <a:lumMod val="75000"/>
                  </a:schemeClr>
                </a:solidFill>
                <a:latin typeface="Arial" panose="020B0604020202020204" pitchFamily="34" charset="0"/>
                <a:cs typeface="Arial" panose="020B0604020202020204" pitchFamily="34" charset="0"/>
              </a:rPr>
              <a:t>Maintain Existing Management Structure w/ Enhancement</a:t>
            </a:r>
          </a:p>
          <a:p>
            <a:r>
              <a:rPr lang="en-US" sz="2400" b="1" i="1" dirty="0">
                <a:solidFill>
                  <a:schemeClr val="accent1">
                    <a:lumMod val="75000"/>
                  </a:schemeClr>
                </a:solidFill>
                <a:latin typeface="Arial" panose="020B0604020202020204" pitchFamily="34" charset="0"/>
                <a:cs typeface="Arial" panose="020B0604020202020204" pitchFamily="34" charset="0"/>
              </a:rPr>
              <a:t> </a:t>
            </a:r>
          </a:p>
          <a:p>
            <a:pPr marL="914400" lvl="1" indent="-457200">
              <a:buFont typeface="+mj-lt"/>
              <a:buAutoNum type="alphaLcParenR"/>
            </a:pPr>
            <a:r>
              <a:rPr lang="en-US" sz="2400" i="1" dirty="0">
                <a:solidFill>
                  <a:schemeClr val="accent1">
                    <a:lumMod val="75000"/>
                  </a:schemeClr>
                </a:solidFill>
                <a:latin typeface="Arial" panose="020B0604020202020204" pitchFamily="34" charset="0"/>
                <a:cs typeface="Arial" panose="020B0604020202020204" pitchFamily="34" charset="0"/>
              </a:rPr>
              <a:t>Establish Steering Committee</a:t>
            </a:r>
          </a:p>
          <a:p>
            <a:pPr marL="914400" lvl="1" indent="-457200">
              <a:buFont typeface="+mj-lt"/>
              <a:buAutoNum type="alphaLcParenR"/>
            </a:pPr>
            <a:r>
              <a:rPr lang="en-US" sz="2400" i="1" dirty="0">
                <a:solidFill>
                  <a:schemeClr val="accent1">
                    <a:lumMod val="75000"/>
                  </a:schemeClr>
                </a:solidFill>
                <a:latin typeface="Arial" panose="020B0604020202020204" pitchFamily="34" charset="0"/>
                <a:cs typeface="Arial" panose="020B0604020202020204" pitchFamily="34" charset="0"/>
              </a:rPr>
              <a:t>Appoint Special task forces </a:t>
            </a:r>
          </a:p>
          <a:p>
            <a:pPr marL="914400" lvl="1" indent="-457200">
              <a:buFont typeface="+mj-lt"/>
              <a:buAutoNum type="alphaLcParenR"/>
            </a:pPr>
            <a:r>
              <a:rPr lang="en-US" sz="2400" i="1" dirty="0">
                <a:solidFill>
                  <a:schemeClr val="accent1">
                    <a:lumMod val="75000"/>
                  </a:schemeClr>
                </a:solidFill>
                <a:latin typeface="Arial" panose="020B0604020202020204" pitchFamily="34" charset="0"/>
                <a:cs typeface="Arial" panose="020B0604020202020204" pitchFamily="34" charset="0"/>
              </a:rPr>
              <a:t>Establish SWAC – oversee implementation of SWMP </a:t>
            </a:r>
          </a:p>
          <a:p>
            <a:pPr marL="914400" lvl="1" indent="-457200">
              <a:buFont typeface="+mj-lt"/>
              <a:buAutoNum type="alphaLcParenR"/>
            </a:pPr>
            <a:r>
              <a:rPr lang="en-US" sz="2400" i="1" dirty="0">
                <a:solidFill>
                  <a:schemeClr val="accent1">
                    <a:lumMod val="75000"/>
                  </a:schemeClr>
                </a:solidFill>
                <a:latin typeface="Arial" panose="020B0604020202020204" pitchFamily="34" charset="0"/>
                <a:cs typeface="Arial" panose="020B0604020202020204" pitchFamily="34" charset="0"/>
              </a:rPr>
              <a:t>Update Interlocal agreements </a:t>
            </a:r>
          </a:p>
          <a:p>
            <a:endParaRPr lang="en-US" sz="2400" i="1" dirty="0">
              <a:solidFill>
                <a:schemeClr val="accent1">
                  <a:lumMod val="75000"/>
                </a:schemeClr>
              </a:solidFill>
              <a:latin typeface="Arial" panose="020B0604020202020204" pitchFamily="34" charset="0"/>
              <a:cs typeface="Arial" panose="020B0604020202020204" pitchFamily="34" charset="0"/>
            </a:endParaRPr>
          </a:p>
          <a:p>
            <a:r>
              <a:rPr lang="en-US" sz="2400" b="1" i="1" dirty="0">
                <a:solidFill>
                  <a:schemeClr val="accent1">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24629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91871" y="308060"/>
            <a:ext cx="9942786"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Chapter 8 – Administration and Financial Management</a:t>
            </a:r>
          </a:p>
        </p:txBody>
      </p:sp>
      <p:sp>
        <p:nvSpPr>
          <p:cNvPr id="3" name="TextBox 2">
            <a:extLst>
              <a:ext uri="{FF2B5EF4-FFF2-40B4-BE49-F238E27FC236}">
                <a16:creationId xmlns:a16="http://schemas.microsoft.com/office/drawing/2014/main" id="{AE57B11E-A387-41B5-B094-032F562BF16C}"/>
              </a:ext>
            </a:extLst>
          </p:cNvPr>
          <p:cNvSpPr txBox="1"/>
          <p:nvPr/>
        </p:nvSpPr>
        <p:spPr>
          <a:xfrm>
            <a:off x="1065730" y="1944960"/>
            <a:ext cx="8253082" cy="523220"/>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Financial and Funding</a:t>
            </a:r>
          </a:p>
        </p:txBody>
      </p:sp>
      <p:sp>
        <p:nvSpPr>
          <p:cNvPr id="11" name="TextBox 10">
            <a:extLst>
              <a:ext uri="{FF2B5EF4-FFF2-40B4-BE49-F238E27FC236}">
                <a16:creationId xmlns:a16="http://schemas.microsoft.com/office/drawing/2014/main" id="{6344A99E-6379-4446-A436-CDC8831D227B}"/>
              </a:ext>
            </a:extLst>
          </p:cNvPr>
          <p:cNvSpPr txBox="1"/>
          <p:nvPr/>
        </p:nvSpPr>
        <p:spPr>
          <a:xfrm>
            <a:off x="1177155" y="2763379"/>
            <a:ext cx="10377717" cy="3416320"/>
          </a:xfrm>
          <a:prstGeom prst="rect">
            <a:avLst/>
          </a:prstGeom>
          <a:noFill/>
        </p:spPr>
        <p:txBody>
          <a:bodyPr wrap="square" rtlCol="0">
            <a:spAutoFit/>
          </a:bodyPr>
          <a:lstStyle/>
          <a:p>
            <a:pPr marL="457200" indent="-457200">
              <a:buAutoNum type="arabicPeriod"/>
            </a:pPr>
            <a:r>
              <a:rPr lang="en-US" sz="2400" b="1" dirty="0">
                <a:solidFill>
                  <a:schemeClr val="accent1">
                    <a:lumMod val="75000"/>
                  </a:schemeClr>
                </a:solidFill>
                <a:latin typeface="Arial" panose="020B0604020202020204" pitchFamily="34" charset="0"/>
                <a:cs typeface="Arial" panose="020B0604020202020204" pitchFamily="34" charset="0"/>
              </a:rPr>
              <a:t>County to Evaluate Resources Needed to Support Implementation</a:t>
            </a:r>
          </a:p>
          <a:p>
            <a:pPr marL="457200" indent="-457200">
              <a:buAutoNum type="arabicPeriod"/>
            </a:pPr>
            <a:r>
              <a:rPr lang="en-US" sz="2400" b="1" dirty="0">
                <a:solidFill>
                  <a:schemeClr val="accent1">
                    <a:lumMod val="75000"/>
                  </a:schemeClr>
                </a:solidFill>
                <a:latin typeface="Arial" panose="020B0604020202020204" pitchFamily="34" charset="0"/>
                <a:cs typeface="Arial" panose="020B0604020202020204" pitchFamily="34" charset="0"/>
              </a:rPr>
              <a:t>Maintain County Enterprise System</a:t>
            </a:r>
          </a:p>
          <a:p>
            <a:pPr marL="800100" lvl="1" indent="-342900">
              <a:buFont typeface="Arial" panose="020B0604020202020204" pitchFamily="34" charset="0"/>
              <a:buChar char="•"/>
            </a:pPr>
            <a:r>
              <a:rPr lang="en-US" sz="2400" i="1" dirty="0">
                <a:solidFill>
                  <a:schemeClr val="accent1">
                    <a:lumMod val="75000"/>
                  </a:schemeClr>
                </a:solidFill>
                <a:latin typeface="Arial" panose="020B0604020202020204" pitchFamily="34" charset="0"/>
                <a:cs typeface="Arial" panose="020B0604020202020204" pitchFamily="34" charset="0"/>
              </a:rPr>
              <a:t>Uses County bonding authority – low cost for financing capital</a:t>
            </a:r>
          </a:p>
          <a:p>
            <a:pPr marL="800100" lvl="1" indent="-342900">
              <a:buFont typeface="Arial" panose="020B0604020202020204" pitchFamily="34" charset="0"/>
              <a:buChar char="•"/>
            </a:pPr>
            <a:r>
              <a:rPr lang="en-US" sz="2400" i="1" dirty="0">
                <a:solidFill>
                  <a:schemeClr val="accent1">
                    <a:lumMod val="75000"/>
                  </a:schemeClr>
                </a:solidFill>
                <a:latin typeface="Arial" panose="020B0604020202020204" pitchFamily="34" charset="0"/>
                <a:cs typeface="Arial" panose="020B0604020202020204" pitchFamily="34" charset="0"/>
              </a:rPr>
              <a:t>Establish reserves to maintain rate stability </a:t>
            </a:r>
          </a:p>
          <a:p>
            <a:pPr marL="800100" lvl="1" indent="-342900">
              <a:buFont typeface="Arial" panose="020B0604020202020204" pitchFamily="34" charset="0"/>
              <a:buChar char="•"/>
            </a:pPr>
            <a:r>
              <a:rPr lang="en-US" sz="2400" i="1" dirty="0">
                <a:solidFill>
                  <a:schemeClr val="accent1">
                    <a:lumMod val="75000"/>
                  </a:schemeClr>
                </a:solidFill>
                <a:latin typeface="Arial" panose="020B0604020202020204" pitchFamily="34" charset="0"/>
                <a:cs typeface="Arial" panose="020B0604020202020204" pitchFamily="34" charset="0"/>
              </a:rPr>
              <a:t>Rate setting / financial system is transparent</a:t>
            </a:r>
          </a:p>
          <a:p>
            <a:pPr lvl="1"/>
            <a:endParaRPr lang="en-US" sz="2400" i="1" dirty="0">
              <a:solidFill>
                <a:schemeClr val="accent1">
                  <a:lumMod val="75000"/>
                </a:schemeClr>
              </a:solidFill>
              <a:latin typeface="Arial" panose="020B0604020202020204" pitchFamily="34" charset="0"/>
              <a:cs typeface="Arial" panose="020B0604020202020204" pitchFamily="34" charset="0"/>
            </a:endParaRPr>
          </a:p>
          <a:p>
            <a:pPr marL="457200" indent="-457200">
              <a:buAutoNum type="arabicPeriod" startAt="3"/>
            </a:pPr>
            <a:r>
              <a:rPr lang="en-US" sz="2400" b="1" dirty="0">
                <a:solidFill>
                  <a:schemeClr val="accent1">
                    <a:lumMod val="75000"/>
                  </a:schemeClr>
                </a:solidFill>
                <a:latin typeface="Arial" panose="020B0604020202020204" pitchFamily="34" charset="0"/>
                <a:cs typeface="Arial" panose="020B0604020202020204" pitchFamily="34" charset="0"/>
              </a:rPr>
              <a:t>Finance w/ Bonds </a:t>
            </a:r>
          </a:p>
          <a:p>
            <a:pPr marL="457200" indent="-457200">
              <a:buAutoNum type="arabicPeriod" startAt="3"/>
            </a:pPr>
            <a:r>
              <a:rPr lang="en-US" sz="2400" b="1" dirty="0">
                <a:solidFill>
                  <a:schemeClr val="accent1">
                    <a:lumMod val="75000"/>
                  </a:schemeClr>
                </a:solidFill>
                <a:latin typeface="Arial" panose="020B0604020202020204" pitchFamily="34" charset="0"/>
                <a:cs typeface="Arial" panose="020B0604020202020204" pitchFamily="34" charset="0"/>
              </a:rPr>
              <a:t>Use Rates to Finance Improvements (Pay–Go)</a:t>
            </a:r>
          </a:p>
          <a:p>
            <a:pPr marL="800100" lvl="1" indent="-342900">
              <a:buFont typeface="Arial" panose="020B0604020202020204" pitchFamily="34" charset="0"/>
              <a:buChar char="•"/>
            </a:pPr>
            <a:endParaRPr lang="en-US" sz="24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2287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91871" y="308060"/>
            <a:ext cx="9942786"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Chapter 8 – Administration and Financial Management</a:t>
            </a:r>
          </a:p>
        </p:txBody>
      </p:sp>
      <p:sp>
        <p:nvSpPr>
          <p:cNvPr id="3" name="TextBox 2">
            <a:extLst>
              <a:ext uri="{FF2B5EF4-FFF2-40B4-BE49-F238E27FC236}">
                <a16:creationId xmlns:a16="http://schemas.microsoft.com/office/drawing/2014/main" id="{AE57B11E-A387-41B5-B094-032F562BF16C}"/>
              </a:ext>
            </a:extLst>
          </p:cNvPr>
          <p:cNvSpPr txBox="1"/>
          <p:nvPr/>
        </p:nvSpPr>
        <p:spPr>
          <a:xfrm>
            <a:off x="1523999" y="1684586"/>
            <a:ext cx="5016500" cy="523220"/>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Recommendations: </a:t>
            </a:r>
          </a:p>
        </p:txBody>
      </p:sp>
      <p:sp>
        <p:nvSpPr>
          <p:cNvPr id="5" name="Rectangle 4">
            <a:extLst>
              <a:ext uri="{FF2B5EF4-FFF2-40B4-BE49-F238E27FC236}">
                <a16:creationId xmlns:a16="http://schemas.microsoft.com/office/drawing/2014/main" id="{3243744A-C7FC-40F4-BE82-976643657A2D}"/>
              </a:ext>
            </a:extLst>
          </p:cNvPr>
          <p:cNvSpPr/>
          <p:nvPr/>
        </p:nvSpPr>
        <p:spPr>
          <a:xfrm>
            <a:off x="1523998" y="2242631"/>
            <a:ext cx="9296401" cy="4401205"/>
          </a:xfrm>
          <a:prstGeom prst="rect">
            <a:avLst/>
          </a:prstGeom>
        </p:spPr>
        <p:txBody>
          <a:bodyPr wrap="square">
            <a:spAutoFit/>
          </a:bodyPr>
          <a:lstStyle/>
          <a:p>
            <a:r>
              <a:rPr lang="en-US" sz="2000" b="1" u="sng" dirty="0">
                <a:solidFill>
                  <a:schemeClr val="accent1">
                    <a:lumMod val="75000"/>
                  </a:schemeClr>
                </a:solidFill>
                <a:latin typeface="Arial" panose="020B0604020202020204" pitchFamily="34" charset="0"/>
                <a:cs typeface="Arial" panose="020B0604020202020204" pitchFamily="34" charset="0"/>
              </a:rPr>
              <a:t>8.1 Recommendation </a:t>
            </a:r>
            <a:r>
              <a:rPr lang="en-US" sz="2000" dirty="0">
                <a:solidFill>
                  <a:schemeClr val="accent1">
                    <a:lumMod val="75000"/>
                  </a:schemeClr>
                </a:solidFill>
                <a:latin typeface="Arial" panose="020B0604020202020204" pitchFamily="34" charset="0"/>
                <a:cs typeface="Arial" panose="020B0604020202020204" pitchFamily="34" charset="0"/>
              </a:rPr>
              <a:t>– Given the need to implement the necessary changes to the solid waste management system over the next 10 years, the County should meet with cities to reaffirm commitments and update, as necessary, the interlocal agreements. The agreements should also address the cities participation in the process for implementing the recommendations adopted in the SWMP.</a:t>
            </a:r>
          </a:p>
          <a:p>
            <a:endParaRPr lang="en-US" sz="2000" b="1" u="sng" dirty="0">
              <a:solidFill>
                <a:schemeClr val="accent1">
                  <a:lumMod val="75000"/>
                </a:schemeClr>
              </a:solidFill>
              <a:latin typeface="Arial" panose="020B0604020202020204" pitchFamily="34" charset="0"/>
              <a:cs typeface="Arial" panose="020B0604020202020204" pitchFamily="34" charset="0"/>
            </a:endParaRPr>
          </a:p>
          <a:p>
            <a:r>
              <a:rPr lang="en-US" sz="2000" b="1" u="sng" dirty="0">
                <a:solidFill>
                  <a:schemeClr val="accent1">
                    <a:lumMod val="75000"/>
                  </a:schemeClr>
                </a:solidFill>
                <a:latin typeface="Arial" panose="020B0604020202020204" pitchFamily="34" charset="0"/>
                <a:cs typeface="Arial" panose="020B0604020202020204" pitchFamily="34" charset="0"/>
              </a:rPr>
              <a:t>Rational </a:t>
            </a:r>
            <a:r>
              <a:rPr lang="en-US" sz="2000" dirty="0">
                <a:solidFill>
                  <a:schemeClr val="accent1">
                    <a:lumMod val="75000"/>
                  </a:schemeClr>
                </a:solidFill>
                <a:latin typeface="Arial" panose="020B0604020202020204" pitchFamily="34" charset="0"/>
                <a:cs typeface="Arial" panose="020B0604020202020204" pitchFamily="34" charset="0"/>
              </a:rPr>
              <a:t>– The current interlocal agreements recognize the commitment to support and rely on the County to own and operate solid waste facilities to dispose of waste generated in their jurisdictions. As the County endeavors to move forward with recommendations to the solid waste management system and to site a new in-County landfill, having the support and commitment to this arrangement is necessary. Also, in considering the agreements, cities should determine what role they wish to have in shaping the future solid waste management system.</a:t>
            </a:r>
          </a:p>
        </p:txBody>
      </p:sp>
    </p:spTree>
    <p:extLst>
      <p:ext uri="{BB962C8B-B14F-4D97-AF65-F5344CB8AC3E}">
        <p14:creationId xmlns:p14="http://schemas.microsoft.com/office/powerpoint/2010/main" val="530802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91871" y="308060"/>
            <a:ext cx="9942786"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Chapter 8 – Administration and Financial Management</a:t>
            </a:r>
          </a:p>
        </p:txBody>
      </p:sp>
      <p:sp>
        <p:nvSpPr>
          <p:cNvPr id="3" name="TextBox 2">
            <a:extLst>
              <a:ext uri="{FF2B5EF4-FFF2-40B4-BE49-F238E27FC236}">
                <a16:creationId xmlns:a16="http://schemas.microsoft.com/office/drawing/2014/main" id="{AE57B11E-A387-41B5-B094-032F562BF16C}"/>
              </a:ext>
            </a:extLst>
          </p:cNvPr>
          <p:cNvSpPr txBox="1"/>
          <p:nvPr/>
        </p:nvSpPr>
        <p:spPr>
          <a:xfrm>
            <a:off x="1523999" y="1684586"/>
            <a:ext cx="5016500" cy="523220"/>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Recommendations: </a:t>
            </a:r>
          </a:p>
        </p:txBody>
      </p:sp>
      <p:sp>
        <p:nvSpPr>
          <p:cNvPr id="4" name="Rectangle 3">
            <a:extLst>
              <a:ext uri="{FF2B5EF4-FFF2-40B4-BE49-F238E27FC236}">
                <a16:creationId xmlns:a16="http://schemas.microsoft.com/office/drawing/2014/main" id="{94A467F3-7F03-400F-BE9C-317FB4A721AB}"/>
              </a:ext>
            </a:extLst>
          </p:cNvPr>
          <p:cNvSpPr/>
          <p:nvPr/>
        </p:nvSpPr>
        <p:spPr>
          <a:xfrm>
            <a:off x="1523998" y="2335437"/>
            <a:ext cx="9982202" cy="4401205"/>
          </a:xfrm>
          <a:prstGeom prst="rect">
            <a:avLst/>
          </a:prstGeom>
        </p:spPr>
        <p:txBody>
          <a:bodyPr wrap="square">
            <a:spAutoFit/>
          </a:bodyPr>
          <a:lstStyle/>
          <a:p>
            <a:r>
              <a:rPr lang="en-US" sz="2000" b="1" u="sng" dirty="0">
                <a:solidFill>
                  <a:schemeClr val="accent1">
                    <a:lumMod val="75000"/>
                  </a:schemeClr>
                </a:solidFill>
                <a:latin typeface="Arial" panose="020B0604020202020204" pitchFamily="34" charset="0"/>
                <a:cs typeface="Arial" panose="020B0604020202020204" pitchFamily="34" charset="0"/>
              </a:rPr>
              <a:t>8.2 Recommendation </a:t>
            </a:r>
            <a:r>
              <a:rPr lang="en-US" sz="2000" dirty="0">
                <a:solidFill>
                  <a:schemeClr val="accent1">
                    <a:lumMod val="75000"/>
                  </a:schemeClr>
                </a:solidFill>
                <a:latin typeface="Arial" panose="020B0604020202020204" pitchFamily="34" charset="0"/>
                <a:cs typeface="Arial" panose="020B0604020202020204" pitchFamily="34" charset="0"/>
              </a:rPr>
              <a:t>– The County should establish a formal process that provides for continued involvement of cities, other stakeholders, businesses and the general public in implementing the recommendations of the SWMP. This process may include establishing an ongoing advisory group and /or assigning task force committees to oversee development and implementation of specific programs.</a:t>
            </a:r>
          </a:p>
          <a:p>
            <a:endParaRPr lang="en-US" sz="2000" b="1" u="sng" dirty="0">
              <a:solidFill>
                <a:schemeClr val="accent1">
                  <a:lumMod val="75000"/>
                </a:schemeClr>
              </a:solidFill>
              <a:latin typeface="Arial" panose="020B0604020202020204" pitchFamily="34" charset="0"/>
              <a:cs typeface="Arial" panose="020B0604020202020204" pitchFamily="34" charset="0"/>
            </a:endParaRPr>
          </a:p>
          <a:p>
            <a:r>
              <a:rPr lang="en-US" sz="2000" b="1" u="sng" dirty="0">
                <a:solidFill>
                  <a:schemeClr val="accent1">
                    <a:lumMod val="75000"/>
                  </a:schemeClr>
                </a:solidFill>
                <a:latin typeface="Arial" panose="020B0604020202020204" pitchFamily="34" charset="0"/>
                <a:cs typeface="Arial" panose="020B0604020202020204" pitchFamily="34" charset="0"/>
              </a:rPr>
              <a:t>Rational </a:t>
            </a:r>
            <a:r>
              <a:rPr lang="en-US" sz="2000" dirty="0">
                <a:solidFill>
                  <a:schemeClr val="accent1">
                    <a:lumMod val="75000"/>
                  </a:schemeClr>
                </a:solidFill>
                <a:latin typeface="Arial" panose="020B0604020202020204" pitchFamily="34" charset="0"/>
                <a:cs typeface="Arial" panose="020B0604020202020204" pitchFamily="34" charset="0"/>
              </a:rPr>
              <a:t>– Whereas, the SWMP provides a road map and direction for shaping the future services of the solid waste management system, there are still many details to be determined. These changes will impact collection programs and services that are</a:t>
            </a:r>
          </a:p>
          <a:p>
            <a:r>
              <a:rPr lang="en-US" sz="2000" dirty="0">
                <a:solidFill>
                  <a:schemeClr val="accent1">
                    <a:lumMod val="75000"/>
                  </a:schemeClr>
                </a:solidFill>
                <a:latin typeface="Arial" panose="020B0604020202020204" pitchFamily="34" charset="0"/>
                <a:cs typeface="Arial" panose="020B0604020202020204" pitchFamily="34" charset="0"/>
              </a:rPr>
              <a:t>directed by the County and each city. Also, as changes to these services are made the County, working with the private sector, must make improvements to system infrastructure to ensure facilities can handle materials and waste streams most efficiently. Having the continued involvement of the key stakeholders and others will only enhance the ability to oversee the successful implementation of the SWMP.</a:t>
            </a:r>
          </a:p>
        </p:txBody>
      </p:sp>
    </p:spTree>
    <p:extLst>
      <p:ext uri="{BB962C8B-B14F-4D97-AF65-F5344CB8AC3E}">
        <p14:creationId xmlns:p14="http://schemas.microsoft.com/office/powerpoint/2010/main" val="1395750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91871" y="308060"/>
            <a:ext cx="9942786"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Chapter 8 – Administration and Financial Management</a:t>
            </a:r>
          </a:p>
        </p:txBody>
      </p:sp>
      <p:sp>
        <p:nvSpPr>
          <p:cNvPr id="3" name="TextBox 2">
            <a:extLst>
              <a:ext uri="{FF2B5EF4-FFF2-40B4-BE49-F238E27FC236}">
                <a16:creationId xmlns:a16="http://schemas.microsoft.com/office/drawing/2014/main" id="{AE57B11E-A387-41B5-B094-032F562BF16C}"/>
              </a:ext>
            </a:extLst>
          </p:cNvPr>
          <p:cNvSpPr txBox="1"/>
          <p:nvPr/>
        </p:nvSpPr>
        <p:spPr>
          <a:xfrm>
            <a:off x="1523999" y="1684586"/>
            <a:ext cx="5016500" cy="523220"/>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Recommendations: </a:t>
            </a:r>
          </a:p>
        </p:txBody>
      </p:sp>
      <p:sp>
        <p:nvSpPr>
          <p:cNvPr id="4" name="TextBox 3">
            <a:extLst>
              <a:ext uri="{FF2B5EF4-FFF2-40B4-BE49-F238E27FC236}">
                <a16:creationId xmlns:a16="http://schemas.microsoft.com/office/drawing/2014/main" id="{73AB47BD-454C-4AB0-9BD3-8FE394C37A3C}"/>
              </a:ext>
            </a:extLst>
          </p:cNvPr>
          <p:cNvSpPr txBox="1"/>
          <p:nvPr/>
        </p:nvSpPr>
        <p:spPr>
          <a:xfrm>
            <a:off x="1435170" y="2335437"/>
            <a:ext cx="10210657" cy="4093428"/>
          </a:xfrm>
          <a:prstGeom prst="rect">
            <a:avLst/>
          </a:prstGeom>
          <a:noFill/>
        </p:spPr>
        <p:txBody>
          <a:bodyPr wrap="square" rtlCol="0">
            <a:spAutoFit/>
          </a:bodyPr>
          <a:lstStyle/>
          <a:p>
            <a:r>
              <a:rPr lang="en-US" sz="2000" b="1" u="sng" dirty="0">
                <a:solidFill>
                  <a:schemeClr val="accent1">
                    <a:lumMod val="75000"/>
                  </a:schemeClr>
                </a:solidFill>
                <a:latin typeface="Arial" panose="020B0604020202020204" pitchFamily="34" charset="0"/>
                <a:cs typeface="Arial" panose="020B0604020202020204" pitchFamily="34" charset="0"/>
              </a:rPr>
              <a:t>8.3 Recommendation </a:t>
            </a:r>
            <a:r>
              <a:rPr lang="en-US" sz="2000" dirty="0">
                <a:solidFill>
                  <a:schemeClr val="accent1">
                    <a:lumMod val="75000"/>
                  </a:schemeClr>
                </a:solidFill>
                <a:latin typeface="Arial" panose="020B0604020202020204" pitchFamily="34" charset="0"/>
                <a:cs typeface="Arial" panose="020B0604020202020204" pitchFamily="34" charset="0"/>
              </a:rPr>
              <a:t>– The County should consider the current DSW</a:t>
            </a:r>
          </a:p>
          <a:p>
            <a:r>
              <a:rPr lang="en-US" sz="2000" dirty="0">
                <a:solidFill>
                  <a:schemeClr val="accent1">
                    <a:lumMod val="75000"/>
                  </a:schemeClr>
                </a:solidFill>
                <a:latin typeface="Arial" panose="020B0604020202020204" pitchFamily="34" charset="0"/>
                <a:cs typeface="Arial" panose="020B0604020202020204" pitchFamily="34" charset="0"/>
              </a:rPr>
              <a:t>organization and determine the resources that are needed to carry out implementation of the recommendations adopted in the SWMP. This will require</a:t>
            </a:r>
          </a:p>
          <a:p>
            <a:r>
              <a:rPr lang="en-US" sz="2000" dirty="0">
                <a:solidFill>
                  <a:schemeClr val="accent1">
                    <a:lumMod val="75000"/>
                  </a:schemeClr>
                </a:solidFill>
                <a:latin typeface="Arial" panose="020B0604020202020204" pitchFamily="34" charset="0"/>
                <a:cs typeface="Arial" panose="020B0604020202020204" pitchFamily="34" charset="0"/>
              </a:rPr>
              <a:t>perhaps some additional staff as well as financial resources.</a:t>
            </a:r>
          </a:p>
          <a:p>
            <a:endParaRPr lang="en-US" sz="2000" dirty="0">
              <a:solidFill>
                <a:schemeClr val="accent1">
                  <a:lumMod val="75000"/>
                </a:schemeClr>
              </a:solidFill>
              <a:latin typeface="Arial" panose="020B0604020202020204" pitchFamily="34" charset="0"/>
              <a:cs typeface="Arial" panose="020B0604020202020204" pitchFamily="34" charset="0"/>
            </a:endParaRPr>
          </a:p>
          <a:p>
            <a:r>
              <a:rPr lang="en-US" sz="2000" b="1" u="sng" dirty="0">
                <a:solidFill>
                  <a:schemeClr val="accent1">
                    <a:lumMod val="75000"/>
                  </a:schemeClr>
                </a:solidFill>
                <a:latin typeface="Arial" panose="020B0604020202020204" pitchFamily="34" charset="0"/>
                <a:cs typeface="Arial" panose="020B0604020202020204" pitchFamily="34" charset="0"/>
              </a:rPr>
              <a:t>Rational </a:t>
            </a:r>
            <a:r>
              <a:rPr lang="en-US" sz="2000" dirty="0">
                <a:solidFill>
                  <a:schemeClr val="accent1">
                    <a:lumMod val="75000"/>
                  </a:schemeClr>
                </a:solidFill>
                <a:latin typeface="Arial" panose="020B0604020202020204" pitchFamily="34" charset="0"/>
                <a:cs typeface="Arial" panose="020B0604020202020204" pitchFamily="34" charset="0"/>
              </a:rPr>
              <a:t>– DSW currently operates with a staff of 24 FTE positions that operate</a:t>
            </a:r>
          </a:p>
          <a:p>
            <a:r>
              <a:rPr lang="en-US" sz="2000" dirty="0">
                <a:solidFill>
                  <a:schemeClr val="accent1">
                    <a:lumMod val="75000"/>
                  </a:schemeClr>
                </a:solidFill>
                <a:latin typeface="Arial" panose="020B0604020202020204" pitchFamily="34" charset="0"/>
                <a:cs typeface="Arial" panose="020B0604020202020204" pitchFamily="34" charset="0"/>
              </a:rPr>
              <a:t>four transfer stations and Knott Landfill. This is a fairly lean, but efficient</a:t>
            </a:r>
          </a:p>
          <a:p>
            <a:r>
              <a:rPr lang="en-US" sz="2000" dirty="0">
                <a:solidFill>
                  <a:schemeClr val="accent1">
                    <a:lumMod val="75000"/>
                  </a:schemeClr>
                </a:solidFill>
                <a:latin typeface="Arial" panose="020B0604020202020204" pitchFamily="34" charset="0"/>
                <a:cs typeface="Arial" panose="020B0604020202020204" pitchFamily="34" charset="0"/>
              </a:rPr>
              <a:t>organization, that must continue to maintain the current level of services while</a:t>
            </a:r>
          </a:p>
          <a:p>
            <a:r>
              <a:rPr lang="en-US" sz="2000" dirty="0">
                <a:solidFill>
                  <a:schemeClr val="accent1">
                    <a:lumMod val="75000"/>
                  </a:schemeClr>
                </a:solidFill>
                <a:latin typeface="Arial" panose="020B0604020202020204" pitchFamily="34" charset="0"/>
                <a:cs typeface="Arial" panose="020B0604020202020204" pitchFamily="34" charset="0"/>
              </a:rPr>
              <a:t>taking on additional responsibilities to work with cities and service providers to make</a:t>
            </a:r>
          </a:p>
          <a:p>
            <a:r>
              <a:rPr lang="en-US" sz="2000" dirty="0">
                <a:solidFill>
                  <a:schemeClr val="accent1">
                    <a:lumMod val="75000"/>
                  </a:schemeClr>
                </a:solidFill>
                <a:latin typeface="Arial" panose="020B0604020202020204" pitchFamily="34" charset="0"/>
                <a:cs typeface="Arial" panose="020B0604020202020204" pitchFamily="34" charset="0"/>
              </a:rPr>
              <a:t>changes to implement new programs, enhance facility operations and make capital</a:t>
            </a:r>
          </a:p>
          <a:p>
            <a:r>
              <a:rPr lang="en-US" sz="2000" dirty="0">
                <a:solidFill>
                  <a:schemeClr val="accent1">
                    <a:lumMod val="75000"/>
                  </a:schemeClr>
                </a:solidFill>
                <a:latin typeface="Arial" panose="020B0604020202020204" pitchFamily="34" charset="0"/>
                <a:cs typeface="Arial" panose="020B0604020202020204" pitchFamily="34" charset="0"/>
              </a:rPr>
              <a:t>improvements to existing facilities. The ability of DSW staff to take on new</a:t>
            </a:r>
          </a:p>
          <a:p>
            <a:r>
              <a:rPr lang="en-US" sz="2000" dirty="0">
                <a:solidFill>
                  <a:schemeClr val="accent1">
                    <a:lumMod val="75000"/>
                  </a:schemeClr>
                </a:solidFill>
                <a:latin typeface="Arial" panose="020B0604020202020204" pitchFamily="34" charset="0"/>
                <a:cs typeface="Arial" panose="020B0604020202020204" pitchFamily="34" charset="0"/>
              </a:rPr>
              <a:t>responsibilities should be evaluated to determine what changes might be made to</a:t>
            </a:r>
          </a:p>
          <a:p>
            <a:r>
              <a:rPr lang="en-US" sz="2000" dirty="0">
                <a:solidFill>
                  <a:schemeClr val="accent1">
                    <a:lumMod val="75000"/>
                  </a:schemeClr>
                </a:solidFill>
                <a:latin typeface="Arial" panose="020B0604020202020204" pitchFamily="34" charset="0"/>
                <a:cs typeface="Arial" panose="020B0604020202020204" pitchFamily="34" charset="0"/>
              </a:rPr>
              <a:t>execute the recommendations adopted in the SWMP.</a:t>
            </a:r>
          </a:p>
        </p:txBody>
      </p:sp>
    </p:spTree>
    <p:extLst>
      <p:ext uri="{BB962C8B-B14F-4D97-AF65-F5344CB8AC3E}">
        <p14:creationId xmlns:p14="http://schemas.microsoft.com/office/powerpoint/2010/main" val="392580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SWAC – Agenda  3/12/19</a:t>
            </a:r>
          </a:p>
        </p:txBody>
      </p:sp>
      <p:sp>
        <p:nvSpPr>
          <p:cNvPr id="3" name="TextBox 2">
            <a:extLst>
              <a:ext uri="{FF2B5EF4-FFF2-40B4-BE49-F238E27FC236}">
                <a16:creationId xmlns:a16="http://schemas.microsoft.com/office/drawing/2014/main" id="{602C36EC-61D4-4738-8AC9-E78CD1730082}"/>
              </a:ext>
            </a:extLst>
          </p:cNvPr>
          <p:cNvSpPr txBox="1"/>
          <p:nvPr/>
        </p:nvSpPr>
        <p:spPr>
          <a:xfrm>
            <a:off x="1734355" y="1706269"/>
            <a:ext cx="8933645" cy="5262979"/>
          </a:xfrm>
          <a:prstGeom prst="rect">
            <a:avLst/>
          </a:prstGeom>
          <a:noFill/>
        </p:spPr>
        <p:txBody>
          <a:bodyPr wrap="square" rtlCol="0">
            <a:spAutoFit/>
          </a:bodyPr>
          <a:lstStyle/>
          <a:p>
            <a:pPr marL="342900" indent="-342900">
              <a:lnSpc>
                <a:spcPct val="200000"/>
              </a:lnSpc>
              <a:buFont typeface="+mj-lt"/>
              <a:buAutoNum type="arabicPeriod"/>
            </a:pPr>
            <a:r>
              <a:rPr lang="en-US" sz="2400" b="1" dirty="0">
                <a:solidFill>
                  <a:schemeClr val="accent1">
                    <a:lumMod val="50000"/>
                  </a:schemeClr>
                </a:solidFill>
                <a:latin typeface="Arial" panose="020B0604020202020204" pitchFamily="34" charset="0"/>
                <a:cs typeface="Arial" panose="020B0604020202020204" pitchFamily="34" charset="0"/>
              </a:rPr>
              <a:t>Introduction / Approval of Minutes</a:t>
            </a:r>
          </a:p>
          <a:p>
            <a:pPr marL="342900" indent="-342900">
              <a:lnSpc>
                <a:spcPct val="200000"/>
              </a:lnSpc>
              <a:buFont typeface="+mj-lt"/>
              <a:buAutoNum type="arabicPeriod"/>
            </a:pPr>
            <a:r>
              <a:rPr lang="en-US" sz="2400" b="1" dirty="0">
                <a:solidFill>
                  <a:schemeClr val="accent1">
                    <a:lumMod val="50000"/>
                  </a:schemeClr>
                </a:solidFill>
                <a:latin typeface="Arial" panose="020B0604020202020204" pitchFamily="34" charset="0"/>
                <a:cs typeface="Arial" panose="020B0604020202020204" pitchFamily="34" charset="0"/>
              </a:rPr>
              <a:t>Summary of Public Meeting on Disposal Options</a:t>
            </a:r>
          </a:p>
          <a:p>
            <a:pPr marL="342900" indent="-342900">
              <a:lnSpc>
                <a:spcPct val="200000"/>
              </a:lnSpc>
              <a:buFont typeface="+mj-lt"/>
              <a:buAutoNum type="arabicPeriod"/>
            </a:pPr>
            <a:r>
              <a:rPr lang="en-US" sz="2400" b="1" dirty="0">
                <a:solidFill>
                  <a:schemeClr val="accent1">
                    <a:lumMod val="50000"/>
                  </a:schemeClr>
                </a:solidFill>
                <a:latin typeface="Arial" panose="020B0604020202020204" pitchFamily="34" charset="0"/>
                <a:cs typeface="Arial" panose="020B0604020202020204" pitchFamily="34" charset="0"/>
              </a:rPr>
              <a:t>Chapter 7 – Draft Recommendations Discussion</a:t>
            </a:r>
          </a:p>
          <a:p>
            <a:pPr marL="342900" indent="-342900">
              <a:lnSpc>
                <a:spcPct val="200000"/>
              </a:lnSpc>
              <a:buFont typeface="+mj-lt"/>
              <a:buAutoNum type="arabicPeriod"/>
            </a:pPr>
            <a:r>
              <a:rPr lang="en-US" sz="2400" b="1" dirty="0">
                <a:solidFill>
                  <a:schemeClr val="accent1">
                    <a:lumMod val="50000"/>
                  </a:schemeClr>
                </a:solidFill>
                <a:latin typeface="Arial" panose="020B0604020202020204" pitchFamily="34" charset="0"/>
                <a:cs typeface="Arial" panose="020B0604020202020204" pitchFamily="34" charset="0"/>
              </a:rPr>
              <a:t>Chapter 8 – Review / Comments Draft Recommendations</a:t>
            </a:r>
          </a:p>
          <a:p>
            <a:pPr marL="342900" indent="-342900">
              <a:lnSpc>
                <a:spcPct val="200000"/>
              </a:lnSpc>
              <a:buFont typeface="+mj-lt"/>
              <a:buAutoNum type="arabicPeriod"/>
            </a:pPr>
            <a:r>
              <a:rPr lang="en-US" sz="2400" b="1" dirty="0">
                <a:solidFill>
                  <a:schemeClr val="accent1">
                    <a:lumMod val="50000"/>
                  </a:schemeClr>
                </a:solidFill>
                <a:latin typeface="Arial" panose="020B0604020202020204" pitchFamily="34" charset="0"/>
                <a:cs typeface="Arial" panose="020B0604020202020204" pitchFamily="34" charset="0"/>
              </a:rPr>
              <a:t>Priorities and Implementation</a:t>
            </a:r>
          </a:p>
          <a:p>
            <a:pPr marL="342900" indent="-342900">
              <a:lnSpc>
                <a:spcPct val="200000"/>
              </a:lnSpc>
              <a:buFont typeface="+mj-lt"/>
              <a:buAutoNum type="arabicPeriod"/>
            </a:pPr>
            <a:r>
              <a:rPr lang="en-US" sz="2400" b="1" dirty="0">
                <a:solidFill>
                  <a:schemeClr val="accent1">
                    <a:lumMod val="50000"/>
                  </a:schemeClr>
                </a:solidFill>
                <a:latin typeface="Arial" panose="020B0604020202020204" pitchFamily="34" charset="0"/>
                <a:cs typeface="Arial" panose="020B0604020202020204" pitchFamily="34" charset="0"/>
              </a:rPr>
              <a:t>Comments of SWMP Summary</a:t>
            </a:r>
          </a:p>
          <a:p>
            <a:pPr marL="342900" indent="-342900">
              <a:lnSpc>
                <a:spcPct val="200000"/>
              </a:lnSpc>
              <a:buFont typeface="+mj-lt"/>
              <a:buAutoNum type="arabicPeriod"/>
            </a:pPr>
            <a:r>
              <a:rPr lang="en-US" sz="2400" b="1" dirty="0">
                <a:solidFill>
                  <a:schemeClr val="accent1">
                    <a:lumMod val="50000"/>
                  </a:schemeClr>
                </a:solidFill>
                <a:latin typeface="Arial" panose="020B0604020202020204" pitchFamily="34" charset="0"/>
                <a:cs typeface="Arial" panose="020B0604020202020204" pitchFamily="34" charset="0"/>
              </a:rPr>
              <a:t>Next Steps</a:t>
            </a:r>
          </a:p>
        </p:txBody>
      </p:sp>
    </p:spTree>
    <p:extLst>
      <p:ext uri="{BB962C8B-B14F-4D97-AF65-F5344CB8AC3E}">
        <p14:creationId xmlns:p14="http://schemas.microsoft.com/office/powerpoint/2010/main" val="3876524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91871" y="308060"/>
            <a:ext cx="9942786"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Chapter 8 – Administration and Financial Management</a:t>
            </a:r>
          </a:p>
        </p:txBody>
      </p:sp>
      <p:sp>
        <p:nvSpPr>
          <p:cNvPr id="3" name="TextBox 2">
            <a:extLst>
              <a:ext uri="{FF2B5EF4-FFF2-40B4-BE49-F238E27FC236}">
                <a16:creationId xmlns:a16="http://schemas.microsoft.com/office/drawing/2014/main" id="{AE57B11E-A387-41B5-B094-032F562BF16C}"/>
              </a:ext>
            </a:extLst>
          </p:cNvPr>
          <p:cNvSpPr txBox="1"/>
          <p:nvPr/>
        </p:nvSpPr>
        <p:spPr>
          <a:xfrm>
            <a:off x="1523999" y="1684586"/>
            <a:ext cx="5016500" cy="523220"/>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Recommendations: </a:t>
            </a:r>
          </a:p>
        </p:txBody>
      </p:sp>
      <p:sp>
        <p:nvSpPr>
          <p:cNvPr id="4" name="TextBox 3">
            <a:extLst>
              <a:ext uri="{FF2B5EF4-FFF2-40B4-BE49-F238E27FC236}">
                <a16:creationId xmlns:a16="http://schemas.microsoft.com/office/drawing/2014/main" id="{73AB47BD-454C-4AB0-9BD3-8FE394C37A3C}"/>
              </a:ext>
            </a:extLst>
          </p:cNvPr>
          <p:cNvSpPr txBox="1"/>
          <p:nvPr/>
        </p:nvSpPr>
        <p:spPr>
          <a:xfrm>
            <a:off x="1435170" y="2335437"/>
            <a:ext cx="10210657" cy="4401205"/>
          </a:xfrm>
          <a:prstGeom prst="rect">
            <a:avLst/>
          </a:prstGeom>
          <a:noFill/>
        </p:spPr>
        <p:txBody>
          <a:bodyPr wrap="square" rtlCol="0">
            <a:spAutoFit/>
          </a:bodyPr>
          <a:lstStyle/>
          <a:p>
            <a:r>
              <a:rPr lang="en-US" sz="2000" b="1" u="sng" dirty="0">
                <a:solidFill>
                  <a:schemeClr val="accent1">
                    <a:lumMod val="75000"/>
                  </a:schemeClr>
                </a:solidFill>
                <a:latin typeface="Arial" panose="020B0604020202020204" pitchFamily="34" charset="0"/>
                <a:cs typeface="Arial" panose="020B0604020202020204" pitchFamily="34" charset="0"/>
              </a:rPr>
              <a:t>8.4 Recommendation </a:t>
            </a:r>
            <a:r>
              <a:rPr lang="en-US" sz="2000" dirty="0">
                <a:solidFill>
                  <a:schemeClr val="accent1">
                    <a:lumMod val="75000"/>
                  </a:schemeClr>
                </a:solidFill>
                <a:latin typeface="Arial" panose="020B0604020202020204" pitchFamily="34" charset="0"/>
                <a:cs typeface="Arial" panose="020B0604020202020204" pitchFamily="34" charset="0"/>
              </a:rPr>
              <a:t>– DSW should prepare a financial study of current</a:t>
            </a:r>
          </a:p>
          <a:p>
            <a:r>
              <a:rPr lang="en-US" sz="2000" dirty="0">
                <a:solidFill>
                  <a:schemeClr val="accent1">
                    <a:lumMod val="75000"/>
                  </a:schemeClr>
                </a:solidFill>
                <a:latin typeface="Arial" panose="020B0604020202020204" pitchFamily="34" charset="0"/>
                <a:cs typeface="Arial" panose="020B0604020202020204" pitchFamily="34" charset="0"/>
              </a:rPr>
              <a:t>rates to determine the impacts of implementing the improvements identified in the SWMP and develop a plan for maintaining a stable financial strategy.</a:t>
            </a:r>
          </a:p>
          <a:p>
            <a:endParaRPr lang="en-US" sz="2000" b="1" u="sng" dirty="0">
              <a:solidFill>
                <a:schemeClr val="accent1">
                  <a:lumMod val="75000"/>
                </a:schemeClr>
              </a:solidFill>
              <a:latin typeface="Arial" panose="020B0604020202020204" pitchFamily="34" charset="0"/>
              <a:cs typeface="Arial" panose="020B0604020202020204" pitchFamily="34" charset="0"/>
            </a:endParaRPr>
          </a:p>
          <a:p>
            <a:r>
              <a:rPr lang="en-US" sz="2000" b="1" u="sng" dirty="0">
                <a:solidFill>
                  <a:schemeClr val="accent1">
                    <a:lumMod val="75000"/>
                  </a:schemeClr>
                </a:solidFill>
                <a:latin typeface="Arial" panose="020B0604020202020204" pitchFamily="34" charset="0"/>
                <a:cs typeface="Arial" panose="020B0604020202020204" pitchFamily="34" charset="0"/>
              </a:rPr>
              <a:t>Rational – </a:t>
            </a:r>
            <a:r>
              <a:rPr lang="en-US" sz="2000" dirty="0">
                <a:solidFill>
                  <a:schemeClr val="accent1">
                    <a:lumMod val="75000"/>
                  </a:schemeClr>
                </a:solidFill>
                <a:latin typeface="Arial" panose="020B0604020202020204" pitchFamily="34" charset="0"/>
                <a:cs typeface="Arial" panose="020B0604020202020204" pitchFamily="34" charset="0"/>
              </a:rPr>
              <a:t>Operating as an enterprise fund, DSW has managed the rates and the financial resources needed to provide services to all constituents in a fair and</a:t>
            </a:r>
          </a:p>
          <a:p>
            <a:r>
              <a:rPr lang="en-US" sz="2000" dirty="0">
                <a:solidFill>
                  <a:schemeClr val="accent1">
                    <a:lumMod val="75000"/>
                  </a:schemeClr>
                </a:solidFill>
                <a:latin typeface="Arial" panose="020B0604020202020204" pitchFamily="34" charset="0"/>
                <a:cs typeface="Arial" panose="020B0604020202020204" pitchFamily="34" charset="0"/>
              </a:rPr>
              <a:t>equitable manner. DSW has also established dedicated reserve funds that are used to levelize and minimize the impacts to rates, and for making scheduled capital</a:t>
            </a:r>
          </a:p>
          <a:p>
            <a:r>
              <a:rPr lang="en-US" sz="2000" dirty="0">
                <a:solidFill>
                  <a:schemeClr val="accent1">
                    <a:lumMod val="75000"/>
                  </a:schemeClr>
                </a:solidFill>
                <a:latin typeface="Arial" panose="020B0604020202020204" pitchFamily="34" charset="0"/>
                <a:cs typeface="Arial" panose="020B0604020202020204" pitchFamily="34" charset="0"/>
              </a:rPr>
              <a:t>improvements for operating the landfill and providing disposal capacity. The SWMP identified improvements to transfer stations and compost facilities and the siting and construction of a new in-County landfill. These improvements could cost between $20 to $30 million over the next 10 years. Forecasting and scheduling these new investments and evaluating the options for how these improvements can be financed will result in developing a strategy that results in the most cost effective approach.</a:t>
            </a:r>
          </a:p>
        </p:txBody>
      </p:sp>
    </p:spTree>
    <p:extLst>
      <p:ext uri="{BB962C8B-B14F-4D97-AF65-F5344CB8AC3E}">
        <p14:creationId xmlns:p14="http://schemas.microsoft.com/office/powerpoint/2010/main" val="3618877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0" y="-4520512"/>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Implementation – SWMP Priorities  </a:t>
            </a:r>
          </a:p>
        </p:txBody>
      </p:sp>
      <p:sp>
        <p:nvSpPr>
          <p:cNvPr id="3" name="Rectangle 2">
            <a:extLst>
              <a:ext uri="{FF2B5EF4-FFF2-40B4-BE49-F238E27FC236}">
                <a16:creationId xmlns:a16="http://schemas.microsoft.com/office/drawing/2014/main" id="{A6086CD0-D961-4CC1-B672-8CAB7B2DE141}"/>
              </a:ext>
            </a:extLst>
          </p:cNvPr>
          <p:cNvSpPr/>
          <p:nvPr/>
        </p:nvSpPr>
        <p:spPr>
          <a:xfrm>
            <a:off x="1020395" y="1909255"/>
            <a:ext cx="10684610" cy="4524315"/>
          </a:xfrm>
          <a:prstGeom prst="rect">
            <a:avLst/>
          </a:prstGeom>
        </p:spPr>
        <p:txBody>
          <a:bodyPr wrap="square">
            <a:spAutoFit/>
          </a:bodyPr>
          <a:lstStyle/>
          <a:p>
            <a:pPr marR="0" lvl="0">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1. Establish on-going process to engage stakeholders to develop waste 	reduction and recycling 	</a:t>
            </a:r>
          </a:p>
          <a:p>
            <a:pPr marR="0" lvl="0">
              <a:spcBef>
                <a:spcPts val="0"/>
              </a:spcBef>
              <a:spcAft>
                <a:spcPts val="0"/>
              </a:spcAft>
            </a:pPr>
            <a:endParaRPr lang="en-US" sz="2000" dirty="0">
              <a:solidFill>
                <a:schemeClr val="accent5">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i="1" dirty="0">
                <a:solidFill>
                  <a:schemeClr val="accent5">
                    <a:lumMod val="50000"/>
                  </a:schemeClr>
                </a:solidFill>
                <a:latin typeface="Arial" panose="020B0604020202020204" pitchFamily="34" charset="0"/>
                <a:cs typeface="Arial" panose="020B0604020202020204" pitchFamily="34" charset="0"/>
              </a:rPr>
              <a:t>Develop standardized WR/R programs</a:t>
            </a:r>
          </a:p>
          <a:p>
            <a:pPr marL="800100" lvl="1" indent="-342900">
              <a:buFont typeface="Arial" panose="020B0604020202020204" pitchFamily="34" charset="0"/>
              <a:buChar char="•"/>
            </a:pPr>
            <a:r>
              <a:rPr lang="en-US" sz="2000" i="1" dirty="0">
                <a:solidFill>
                  <a:schemeClr val="accent5">
                    <a:lumMod val="50000"/>
                  </a:schemeClr>
                </a:solidFill>
                <a:latin typeface="Arial" panose="020B0604020202020204" pitchFamily="34" charset="0"/>
                <a:cs typeface="Arial" panose="020B0604020202020204" pitchFamily="34" charset="0"/>
              </a:rPr>
              <a:t>Develop strategies for expanding multi-family and business recycling programs </a:t>
            </a:r>
          </a:p>
          <a:p>
            <a:pPr marR="0" lvl="0">
              <a:lnSpc>
                <a:spcPct val="150000"/>
              </a:lnSpc>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2. Complete waste characterization study</a:t>
            </a:r>
          </a:p>
          <a:p>
            <a:pPr marR="0" lvl="0">
              <a:lnSpc>
                <a:spcPct val="150000"/>
              </a:lnSpc>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3. Complete facility plan and design for retrofitting Negus TS</a:t>
            </a:r>
          </a:p>
          <a:p>
            <a:pPr marR="0" lvl="0">
              <a:lnSpc>
                <a:spcPct val="150000"/>
              </a:lnSpc>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4. Review financial needs and update CIP </a:t>
            </a:r>
          </a:p>
          <a:p>
            <a:pPr marR="0" lvl="0">
              <a:lnSpc>
                <a:spcPct val="150000"/>
              </a:lnSpc>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5. Develop landfill siting process</a:t>
            </a:r>
          </a:p>
          <a:p>
            <a:pPr marR="0" lvl="0">
              <a:lnSpc>
                <a:spcPct val="150000"/>
              </a:lnSpc>
              <a:spcBef>
                <a:spcPts val="0"/>
              </a:spcBef>
              <a:spcAft>
                <a:spcPts val="0"/>
              </a:spcAft>
            </a:pPr>
            <a:r>
              <a:rPr lang="en-US" sz="2400" dirty="0">
                <a:solidFill>
                  <a:schemeClr val="accent5">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00999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91871" y="308060"/>
            <a:ext cx="9942786"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Recommendations and Implementation Schedule </a:t>
            </a:r>
          </a:p>
        </p:txBody>
      </p:sp>
      <p:pic>
        <p:nvPicPr>
          <p:cNvPr id="5" name="Picture 4">
            <a:extLst>
              <a:ext uri="{FF2B5EF4-FFF2-40B4-BE49-F238E27FC236}">
                <a16:creationId xmlns:a16="http://schemas.microsoft.com/office/drawing/2014/main" id="{5B48E4CE-C2A7-45E6-9964-DBCE58B4C790}"/>
              </a:ext>
            </a:extLst>
          </p:cNvPr>
          <p:cNvPicPr>
            <a:picLocks noChangeAspect="1"/>
          </p:cNvPicPr>
          <p:nvPr/>
        </p:nvPicPr>
        <p:blipFill>
          <a:blip r:embed="rId3"/>
          <a:stretch>
            <a:fillRect/>
          </a:stretch>
        </p:blipFill>
        <p:spPr>
          <a:xfrm>
            <a:off x="224973" y="2028304"/>
            <a:ext cx="11742053" cy="4123245"/>
          </a:xfrm>
          <a:prstGeom prst="rect">
            <a:avLst/>
          </a:prstGeom>
        </p:spPr>
      </p:pic>
    </p:spTree>
    <p:extLst>
      <p:ext uri="{BB962C8B-B14F-4D97-AF65-F5344CB8AC3E}">
        <p14:creationId xmlns:p14="http://schemas.microsoft.com/office/powerpoint/2010/main" val="1450444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91871" y="308060"/>
            <a:ext cx="9942786"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Recommendations and Implementation Schedule </a:t>
            </a:r>
          </a:p>
        </p:txBody>
      </p:sp>
      <p:pic>
        <p:nvPicPr>
          <p:cNvPr id="3" name="Picture 2">
            <a:extLst>
              <a:ext uri="{FF2B5EF4-FFF2-40B4-BE49-F238E27FC236}">
                <a16:creationId xmlns:a16="http://schemas.microsoft.com/office/drawing/2014/main" id="{E9E36770-D88B-4C00-B342-5E0D2CE800C5}"/>
              </a:ext>
            </a:extLst>
          </p:cNvPr>
          <p:cNvPicPr>
            <a:picLocks noChangeAspect="1"/>
          </p:cNvPicPr>
          <p:nvPr/>
        </p:nvPicPr>
        <p:blipFill>
          <a:blip r:embed="rId3"/>
          <a:stretch>
            <a:fillRect/>
          </a:stretch>
        </p:blipFill>
        <p:spPr>
          <a:xfrm>
            <a:off x="140062" y="2425910"/>
            <a:ext cx="11911876" cy="3599126"/>
          </a:xfrm>
          <a:prstGeom prst="rect">
            <a:avLst/>
          </a:prstGeom>
        </p:spPr>
      </p:pic>
      <p:pic>
        <p:nvPicPr>
          <p:cNvPr id="4" name="Picture 3">
            <a:extLst>
              <a:ext uri="{FF2B5EF4-FFF2-40B4-BE49-F238E27FC236}">
                <a16:creationId xmlns:a16="http://schemas.microsoft.com/office/drawing/2014/main" id="{DF58CDC1-A8D8-4938-8844-09922B4C409B}"/>
              </a:ext>
            </a:extLst>
          </p:cNvPr>
          <p:cNvPicPr>
            <a:picLocks noChangeAspect="1"/>
          </p:cNvPicPr>
          <p:nvPr/>
        </p:nvPicPr>
        <p:blipFill>
          <a:blip r:embed="rId4"/>
          <a:stretch>
            <a:fillRect/>
          </a:stretch>
        </p:blipFill>
        <p:spPr>
          <a:xfrm>
            <a:off x="2984500" y="2197930"/>
            <a:ext cx="9067438" cy="235907"/>
          </a:xfrm>
          <a:prstGeom prst="rect">
            <a:avLst/>
          </a:prstGeom>
        </p:spPr>
      </p:pic>
    </p:spTree>
    <p:extLst>
      <p:ext uri="{BB962C8B-B14F-4D97-AF65-F5344CB8AC3E}">
        <p14:creationId xmlns:p14="http://schemas.microsoft.com/office/powerpoint/2010/main" val="3766728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91871" y="308060"/>
            <a:ext cx="9942786"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Recommendations and Implementation Schedule </a:t>
            </a:r>
          </a:p>
        </p:txBody>
      </p:sp>
      <p:pic>
        <p:nvPicPr>
          <p:cNvPr id="4" name="Picture 3">
            <a:extLst>
              <a:ext uri="{FF2B5EF4-FFF2-40B4-BE49-F238E27FC236}">
                <a16:creationId xmlns:a16="http://schemas.microsoft.com/office/drawing/2014/main" id="{DF58CDC1-A8D8-4938-8844-09922B4C409B}"/>
              </a:ext>
            </a:extLst>
          </p:cNvPr>
          <p:cNvPicPr>
            <a:picLocks noChangeAspect="1"/>
          </p:cNvPicPr>
          <p:nvPr/>
        </p:nvPicPr>
        <p:blipFill>
          <a:blip r:embed="rId3"/>
          <a:stretch>
            <a:fillRect/>
          </a:stretch>
        </p:blipFill>
        <p:spPr>
          <a:xfrm>
            <a:off x="2984500" y="2197930"/>
            <a:ext cx="9067438" cy="235907"/>
          </a:xfrm>
          <a:prstGeom prst="rect">
            <a:avLst/>
          </a:prstGeom>
        </p:spPr>
      </p:pic>
      <p:pic>
        <p:nvPicPr>
          <p:cNvPr id="11" name="Picture 10">
            <a:extLst>
              <a:ext uri="{FF2B5EF4-FFF2-40B4-BE49-F238E27FC236}">
                <a16:creationId xmlns:a16="http://schemas.microsoft.com/office/drawing/2014/main" id="{F56A6051-2634-4319-A3C9-16E37122F4C6}"/>
              </a:ext>
            </a:extLst>
          </p:cNvPr>
          <p:cNvPicPr>
            <a:picLocks noChangeAspect="1"/>
          </p:cNvPicPr>
          <p:nvPr/>
        </p:nvPicPr>
        <p:blipFill>
          <a:blip r:embed="rId4"/>
          <a:stretch>
            <a:fillRect/>
          </a:stretch>
        </p:blipFill>
        <p:spPr>
          <a:xfrm>
            <a:off x="140062" y="2433837"/>
            <a:ext cx="11854726" cy="4584866"/>
          </a:xfrm>
          <a:prstGeom prst="rect">
            <a:avLst/>
          </a:prstGeom>
        </p:spPr>
      </p:pic>
    </p:spTree>
    <p:extLst>
      <p:ext uri="{BB962C8B-B14F-4D97-AF65-F5344CB8AC3E}">
        <p14:creationId xmlns:p14="http://schemas.microsoft.com/office/powerpoint/2010/main" val="3895360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8664F11-680B-4816-9E79-6121565457EE}"/>
              </a:ext>
            </a:extLst>
          </p:cNvPr>
          <p:cNvPicPr>
            <a:picLocks noChangeAspect="1"/>
          </p:cNvPicPr>
          <p:nvPr/>
        </p:nvPicPr>
        <p:blipFill>
          <a:blip r:embed="rId3"/>
          <a:stretch>
            <a:fillRect/>
          </a:stretch>
        </p:blipFill>
        <p:spPr>
          <a:xfrm>
            <a:off x="167693" y="2554414"/>
            <a:ext cx="11856613" cy="3249991"/>
          </a:xfrm>
          <a:prstGeom prst="rect">
            <a:avLst/>
          </a:prstGeom>
        </p:spPr>
      </p:pic>
      <p:pic>
        <p:nvPicPr>
          <p:cNvPr id="11" name="Picture 10">
            <a:extLst>
              <a:ext uri="{FF2B5EF4-FFF2-40B4-BE49-F238E27FC236}">
                <a16:creationId xmlns:a16="http://schemas.microsoft.com/office/drawing/2014/main" id="{75F40E79-F65D-418E-BF9D-12573161A769}"/>
              </a:ext>
            </a:extLst>
          </p:cNvPr>
          <p:cNvPicPr>
            <a:picLocks noChangeAspect="1"/>
          </p:cNvPicPr>
          <p:nvPr/>
        </p:nvPicPr>
        <p:blipFill>
          <a:blip r:embed="rId4"/>
          <a:stretch>
            <a:fillRect/>
          </a:stretch>
        </p:blipFill>
        <p:spPr>
          <a:xfrm>
            <a:off x="3000777" y="2340198"/>
            <a:ext cx="9023529" cy="243604"/>
          </a:xfrm>
          <a:prstGeom prst="rect">
            <a:avLst/>
          </a:prstGeom>
        </p:spPr>
      </p:pic>
      <p:sp>
        <p:nvSpPr>
          <p:cNvPr id="12" name="TextBox 11">
            <a:extLst>
              <a:ext uri="{FF2B5EF4-FFF2-40B4-BE49-F238E27FC236}">
                <a16:creationId xmlns:a16="http://schemas.microsoft.com/office/drawing/2014/main" id="{002AAAF9-0CD1-470A-999C-BD476E9E4C6B}"/>
              </a:ext>
            </a:extLst>
          </p:cNvPr>
          <p:cNvSpPr txBox="1"/>
          <p:nvPr/>
        </p:nvSpPr>
        <p:spPr>
          <a:xfrm>
            <a:off x="1788875" y="149987"/>
            <a:ext cx="9942786"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Recommendations and Implementation Schedule </a:t>
            </a:r>
          </a:p>
        </p:txBody>
      </p:sp>
    </p:spTree>
    <p:extLst>
      <p:ext uri="{BB962C8B-B14F-4D97-AF65-F5344CB8AC3E}">
        <p14:creationId xmlns:p14="http://schemas.microsoft.com/office/powerpoint/2010/main" val="2153264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874D0CD-51BD-4B53-964E-7B50471F1969}"/>
              </a:ext>
            </a:extLst>
          </p:cNvPr>
          <p:cNvPicPr>
            <a:picLocks noChangeAspect="1"/>
          </p:cNvPicPr>
          <p:nvPr/>
        </p:nvPicPr>
        <p:blipFill>
          <a:blip r:embed="rId3"/>
          <a:stretch>
            <a:fillRect/>
          </a:stretch>
        </p:blipFill>
        <p:spPr>
          <a:xfrm>
            <a:off x="139700" y="1954422"/>
            <a:ext cx="11912600" cy="4818225"/>
          </a:xfrm>
          <a:prstGeom prst="rect">
            <a:avLst/>
          </a:prstGeom>
        </p:spPr>
      </p:pic>
      <p:sp>
        <p:nvSpPr>
          <p:cNvPr id="12" name="TextBox 11">
            <a:extLst>
              <a:ext uri="{FF2B5EF4-FFF2-40B4-BE49-F238E27FC236}">
                <a16:creationId xmlns:a16="http://schemas.microsoft.com/office/drawing/2014/main" id="{19844E9E-C676-417C-8CB9-8CB93290CDBB}"/>
              </a:ext>
            </a:extLst>
          </p:cNvPr>
          <p:cNvSpPr txBox="1"/>
          <p:nvPr/>
        </p:nvSpPr>
        <p:spPr>
          <a:xfrm>
            <a:off x="1908249" y="226652"/>
            <a:ext cx="9942786"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Recommendation and Implementation Schedule </a:t>
            </a:r>
          </a:p>
        </p:txBody>
      </p:sp>
    </p:spTree>
    <p:extLst>
      <p:ext uri="{BB962C8B-B14F-4D97-AF65-F5344CB8AC3E}">
        <p14:creationId xmlns:p14="http://schemas.microsoft.com/office/powerpoint/2010/main" val="2563146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0249"/>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1784685-0FA9-40A7-BF6A-6D10F5655B19}"/>
              </a:ext>
            </a:extLst>
          </p:cNvPr>
          <p:cNvPicPr>
            <a:picLocks noChangeAspect="1"/>
          </p:cNvPicPr>
          <p:nvPr/>
        </p:nvPicPr>
        <p:blipFill>
          <a:blip r:embed="rId3"/>
          <a:stretch>
            <a:fillRect/>
          </a:stretch>
        </p:blipFill>
        <p:spPr>
          <a:xfrm>
            <a:off x="146412" y="2239586"/>
            <a:ext cx="11899176" cy="4458919"/>
          </a:xfrm>
          <a:prstGeom prst="rect">
            <a:avLst/>
          </a:prstGeom>
        </p:spPr>
      </p:pic>
      <p:pic>
        <p:nvPicPr>
          <p:cNvPr id="4" name="Picture 3">
            <a:extLst>
              <a:ext uri="{FF2B5EF4-FFF2-40B4-BE49-F238E27FC236}">
                <a16:creationId xmlns:a16="http://schemas.microsoft.com/office/drawing/2014/main" id="{D8546EEF-8D31-474D-B7C7-8D408455DC5F}"/>
              </a:ext>
            </a:extLst>
          </p:cNvPr>
          <p:cNvPicPr>
            <a:picLocks noChangeAspect="1"/>
          </p:cNvPicPr>
          <p:nvPr/>
        </p:nvPicPr>
        <p:blipFill>
          <a:blip r:embed="rId4"/>
          <a:stretch>
            <a:fillRect/>
          </a:stretch>
        </p:blipFill>
        <p:spPr>
          <a:xfrm>
            <a:off x="2997200" y="1953131"/>
            <a:ext cx="9048388" cy="297362"/>
          </a:xfrm>
          <a:prstGeom prst="rect">
            <a:avLst/>
          </a:prstGeom>
        </p:spPr>
      </p:pic>
      <p:sp>
        <p:nvSpPr>
          <p:cNvPr id="11" name="TextBox 10">
            <a:extLst>
              <a:ext uri="{FF2B5EF4-FFF2-40B4-BE49-F238E27FC236}">
                <a16:creationId xmlns:a16="http://schemas.microsoft.com/office/drawing/2014/main" id="{403EB5B4-32A5-4628-9862-43A1E9BBF80E}"/>
              </a:ext>
            </a:extLst>
          </p:cNvPr>
          <p:cNvSpPr txBox="1"/>
          <p:nvPr/>
        </p:nvSpPr>
        <p:spPr>
          <a:xfrm>
            <a:off x="1920539" y="159495"/>
            <a:ext cx="9942786"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Recommendations and Implementation Schedule </a:t>
            </a:r>
          </a:p>
        </p:txBody>
      </p:sp>
    </p:spTree>
    <p:extLst>
      <p:ext uri="{BB962C8B-B14F-4D97-AF65-F5344CB8AC3E}">
        <p14:creationId xmlns:p14="http://schemas.microsoft.com/office/powerpoint/2010/main" val="4072139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0" y="-4520512"/>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Upcoming Schedule </a:t>
            </a:r>
          </a:p>
        </p:txBody>
      </p:sp>
      <p:sp>
        <p:nvSpPr>
          <p:cNvPr id="3" name="Rectangle 2">
            <a:extLst>
              <a:ext uri="{FF2B5EF4-FFF2-40B4-BE49-F238E27FC236}">
                <a16:creationId xmlns:a16="http://schemas.microsoft.com/office/drawing/2014/main" id="{A6086CD0-D961-4CC1-B672-8CAB7B2DE141}"/>
              </a:ext>
            </a:extLst>
          </p:cNvPr>
          <p:cNvSpPr/>
          <p:nvPr/>
        </p:nvSpPr>
        <p:spPr>
          <a:xfrm>
            <a:off x="1020395" y="1909255"/>
            <a:ext cx="10684610" cy="3694409"/>
          </a:xfrm>
          <a:prstGeom prst="rect">
            <a:avLst/>
          </a:prstGeom>
        </p:spPr>
        <p:txBody>
          <a:bodyPr wrap="square">
            <a:spAutoFit/>
          </a:bodyPr>
          <a:lstStyle/>
          <a:p>
            <a:pPr marL="457200" marR="0" lvl="0" indent="-457200">
              <a:lnSpc>
                <a:spcPct val="150000"/>
              </a:lnSpc>
              <a:spcBef>
                <a:spcPts val="0"/>
              </a:spcBef>
              <a:spcAft>
                <a:spcPts val="0"/>
              </a:spcAft>
              <a:buFont typeface="Arial" panose="020B0604020202020204" pitchFamily="34" charset="0"/>
              <a:buChar char="•"/>
            </a:pPr>
            <a:r>
              <a:rPr lang="en-US" sz="3200" dirty="0">
                <a:solidFill>
                  <a:schemeClr val="accent5">
                    <a:lumMod val="50000"/>
                  </a:schemeClr>
                </a:solidFill>
                <a:latin typeface="Arial" panose="020B0604020202020204" pitchFamily="34" charset="0"/>
                <a:cs typeface="Arial" panose="020B0604020202020204" pitchFamily="34" charset="0"/>
              </a:rPr>
              <a:t>April 23</a:t>
            </a:r>
            <a:r>
              <a:rPr lang="en-US" sz="3200" baseline="30000" dirty="0">
                <a:solidFill>
                  <a:schemeClr val="accent5">
                    <a:lumMod val="50000"/>
                  </a:schemeClr>
                </a:solidFill>
                <a:latin typeface="Arial" panose="020B0604020202020204" pitchFamily="34" charset="0"/>
                <a:cs typeface="Arial" panose="020B0604020202020204" pitchFamily="34" charset="0"/>
              </a:rPr>
              <a:t>rd</a:t>
            </a:r>
            <a:r>
              <a:rPr lang="en-US" sz="3200" dirty="0">
                <a:solidFill>
                  <a:schemeClr val="accent5">
                    <a:lumMod val="50000"/>
                  </a:schemeClr>
                </a:solidFill>
                <a:latin typeface="Arial" panose="020B0604020202020204" pitchFamily="34" charset="0"/>
                <a:cs typeface="Arial" panose="020B0604020202020204" pitchFamily="34" charset="0"/>
              </a:rPr>
              <a:t> SWAC Meeting   </a:t>
            </a:r>
            <a:endParaRPr lang="en-US" sz="3200" dirty="0">
              <a:solidFill>
                <a:srgbClr val="FF0000"/>
              </a:solidFill>
              <a:latin typeface="Arial" panose="020B0604020202020204" pitchFamily="34" charset="0"/>
              <a:cs typeface="Arial" panose="020B0604020202020204" pitchFamily="34" charset="0"/>
            </a:endParaRPr>
          </a:p>
          <a:p>
            <a:pPr marR="0" lvl="0">
              <a:lnSpc>
                <a:spcPct val="150000"/>
              </a:lnSpc>
              <a:spcBef>
                <a:spcPts val="0"/>
              </a:spcBef>
              <a:spcAft>
                <a:spcPts val="0"/>
              </a:spcAft>
            </a:pPr>
            <a:r>
              <a:rPr lang="en-US" sz="3200" dirty="0">
                <a:solidFill>
                  <a:schemeClr val="accent5">
                    <a:lumMod val="50000"/>
                  </a:schemeClr>
                </a:solidFill>
                <a:latin typeface="Arial" panose="020B0604020202020204" pitchFamily="34" charset="0"/>
                <a:cs typeface="Arial" panose="020B0604020202020204" pitchFamily="34" charset="0"/>
              </a:rPr>
              <a:t>	- Final Draft SWMP </a:t>
            </a:r>
          </a:p>
          <a:p>
            <a:pPr marR="0" lvl="0">
              <a:lnSpc>
                <a:spcPct val="150000"/>
              </a:lnSpc>
              <a:spcBef>
                <a:spcPts val="0"/>
              </a:spcBef>
              <a:spcAft>
                <a:spcPts val="0"/>
              </a:spcAft>
            </a:pPr>
            <a:r>
              <a:rPr lang="en-US" sz="3200" dirty="0">
                <a:solidFill>
                  <a:schemeClr val="accent5">
                    <a:lumMod val="50000"/>
                  </a:schemeClr>
                </a:solidFill>
                <a:latin typeface="Arial" panose="020B0604020202020204" pitchFamily="34" charset="0"/>
                <a:cs typeface="Arial" panose="020B0604020202020204" pitchFamily="34" charset="0"/>
              </a:rPr>
              <a:t>	- Executive Summary &amp; Implementation Schedule</a:t>
            </a:r>
          </a:p>
          <a:p>
            <a:pPr marR="0" lvl="0">
              <a:lnSpc>
                <a:spcPct val="150000"/>
              </a:lnSpc>
              <a:spcBef>
                <a:spcPts val="0"/>
              </a:spcBef>
              <a:spcAft>
                <a:spcPts val="0"/>
              </a:spcAft>
            </a:pPr>
            <a:r>
              <a:rPr lang="en-US" sz="3200" dirty="0">
                <a:solidFill>
                  <a:schemeClr val="accent5">
                    <a:lumMod val="50000"/>
                  </a:schemeClr>
                </a:solidFill>
                <a:latin typeface="Arial" panose="020B0604020202020204" pitchFamily="34" charset="0"/>
                <a:cs typeface="Arial" panose="020B0604020202020204" pitchFamily="34" charset="0"/>
              </a:rPr>
              <a:t> </a:t>
            </a:r>
          </a:p>
          <a:p>
            <a:pPr marL="457200" marR="0" lvl="0" indent="-457200">
              <a:lnSpc>
                <a:spcPct val="150000"/>
              </a:lnSpc>
              <a:spcBef>
                <a:spcPts val="0"/>
              </a:spcBef>
              <a:spcAft>
                <a:spcPts val="0"/>
              </a:spcAft>
              <a:buFont typeface="Arial" panose="020B0604020202020204" pitchFamily="34" charset="0"/>
              <a:buChar char="•"/>
            </a:pPr>
            <a:r>
              <a:rPr lang="en-US" sz="3200" dirty="0">
                <a:solidFill>
                  <a:schemeClr val="accent5">
                    <a:lumMod val="50000"/>
                  </a:schemeClr>
                </a:solidFill>
                <a:latin typeface="Arial" panose="020B0604020202020204" pitchFamily="34" charset="0"/>
                <a:cs typeface="Arial" panose="020B0604020202020204" pitchFamily="34" charset="0"/>
              </a:rPr>
              <a:t>May – Final SWMP to Board of Commissioners</a:t>
            </a:r>
          </a:p>
        </p:txBody>
      </p:sp>
    </p:spTree>
    <p:extLst>
      <p:ext uri="{BB962C8B-B14F-4D97-AF65-F5344CB8AC3E}">
        <p14:creationId xmlns:p14="http://schemas.microsoft.com/office/powerpoint/2010/main" val="98103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91871" y="308060"/>
            <a:ext cx="9942786"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Public Meeting on Disposal Options</a:t>
            </a:r>
          </a:p>
        </p:txBody>
      </p:sp>
      <p:sp>
        <p:nvSpPr>
          <p:cNvPr id="3" name="Rectangle 2">
            <a:extLst>
              <a:ext uri="{FF2B5EF4-FFF2-40B4-BE49-F238E27FC236}">
                <a16:creationId xmlns:a16="http://schemas.microsoft.com/office/drawing/2014/main" id="{780DEB16-6CCF-49FD-A1E3-F98BC7F738F7}"/>
              </a:ext>
            </a:extLst>
          </p:cNvPr>
          <p:cNvSpPr/>
          <p:nvPr/>
        </p:nvSpPr>
        <p:spPr>
          <a:xfrm>
            <a:off x="2410321" y="2567798"/>
            <a:ext cx="10554046" cy="4947508"/>
          </a:xfrm>
          <a:prstGeom prst="rect">
            <a:avLst/>
          </a:prstGeom>
        </p:spPr>
        <p:txBody>
          <a:bodyPr wrap="square">
            <a:spAutoFit/>
          </a:bodyPr>
          <a:lstStyle/>
          <a:p>
            <a:pPr marL="342900" marR="0" lvl="0" indent="-342900">
              <a:spcBef>
                <a:spcPts val="0"/>
              </a:spcBef>
              <a:spcAft>
                <a:spcPts val="300"/>
              </a:spcAft>
              <a:buFont typeface="Arial" panose="020B0604020202020204" pitchFamily="34" charset="0"/>
              <a:buChar char="•"/>
            </a:pPr>
            <a:r>
              <a:rPr lang="en-US" sz="24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Open House format </a:t>
            </a:r>
          </a:p>
          <a:p>
            <a:pPr marL="342900" marR="0" lvl="0" indent="-342900">
              <a:spcBef>
                <a:spcPts val="0"/>
              </a:spcBef>
              <a:spcAft>
                <a:spcPts val="300"/>
              </a:spcAft>
              <a:buFont typeface="Arial" panose="020B0604020202020204" pitchFamily="34" charset="0"/>
              <a:buChar char="•"/>
            </a:pPr>
            <a:endParaRPr lang="en-US" sz="24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marL="342900" marR="0" lvl="0" indent="-342900">
              <a:spcBef>
                <a:spcPts val="0"/>
              </a:spcBef>
              <a:spcAft>
                <a:spcPts val="300"/>
              </a:spcAft>
              <a:buFont typeface="Arial" panose="020B0604020202020204" pitchFamily="34" charset="0"/>
              <a:buChar char="•"/>
            </a:pPr>
            <a:r>
              <a:rPr lang="en-US" sz="24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Attendance </a:t>
            </a:r>
          </a:p>
          <a:p>
            <a:pPr marL="342900" marR="0" lvl="0" indent="-342900">
              <a:spcBef>
                <a:spcPts val="0"/>
              </a:spcBef>
              <a:spcAft>
                <a:spcPts val="300"/>
              </a:spcAft>
              <a:buFont typeface="Arial" panose="020B0604020202020204" pitchFamily="34" charset="0"/>
              <a:buChar char="•"/>
            </a:pPr>
            <a:endParaRPr lang="en-US" sz="24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marL="342900" marR="0" lvl="0" indent="-342900">
              <a:spcBef>
                <a:spcPts val="0"/>
              </a:spcBef>
              <a:spcAft>
                <a:spcPts val="300"/>
              </a:spcAft>
              <a:buFont typeface="Arial" panose="020B0604020202020204" pitchFamily="34" charset="0"/>
              <a:buChar char="•"/>
            </a:pPr>
            <a:r>
              <a:rPr lang="en-US" sz="24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Feedback to date</a:t>
            </a:r>
          </a:p>
          <a:p>
            <a:pPr marR="0" lvl="0">
              <a:spcBef>
                <a:spcPts val="0"/>
              </a:spcBef>
              <a:spcAft>
                <a:spcPts val="300"/>
              </a:spcAft>
            </a:pPr>
            <a:r>
              <a:rPr lang="en-US" sz="24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a:t>
            </a:r>
            <a:r>
              <a:rPr lang="en-US" sz="24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Responses from meeting</a:t>
            </a:r>
          </a:p>
          <a:p>
            <a:pPr marR="0" lvl="0">
              <a:spcBef>
                <a:spcPts val="0"/>
              </a:spcBef>
              <a:spcAft>
                <a:spcPts val="300"/>
              </a:spcAft>
            </a:pPr>
            <a:endParaRPr lang="en-US" sz="24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marR="0" lvl="0">
              <a:spcBef>
                <a:spcPts val="0"/>
              </a:spcBef>
              <a:spcAft>
                <a:spcPts val="300"/>
              </a:spcAft>
            </a:pPr>
            <a:r>
              <a:rPr lang="en-US" sz="24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Feedback from </a:t>
            </a:r>
            <a:r>
              <a:rPr lang="en-US" sz="240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instant </a:t>
            </a:r>
            <a:r>
              <a:rPr lang="en-US" sz="2400" smtClean="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poll </a:t>
            </a:r>
            <a:endParaRPr lang="en-US" sz="24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marR="0" lvl="0">
              <a:spcBef>
                <a:spcPts val="0"/>
              </a:spcBef>
              <a:spcAft>
                <a:spcPts val="300"/>
              </a:spcAft>
            </a:pPr>
            <a:r>
              <a:rPr lang="en-US" sz="24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a:t>
            </a:r>
            <a:r>
              <a:rPr lang="en-US" sz="2400" b="1"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a:t>
            </a:r>
          </a:p>
          <a:p>
            <a:pPr marR="0" lvl="0">
              <a:spcBef>
                <a:spcPts val="0"/>
              </a:spcBef>
              <a:spcAft>
                <a:spcPts val="300"/>
              </a:spcAft>
            </a:pPr>
            <a:endParaRPr lang="en-US" sz="24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marR="0" lvl="0">
              <a:spcBef>
                <a:spcPts val="0"/>
              </a:spcBef>
              <a:spcAft>
                <a:spcPts val="300"/>
              </a:spcAft>
            </a:pPr>
            <a:r>
              <a:rPr lang="en-US" sz="2400" dirty="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rPr>
              <a:t> </a:t>
            </a:r>
          </a:p>
          <a:p>
            <a:pPr marR="0" lvl="0">
              <a:spcBef>
                <a:spcPts val="0"/>
              </a:spcBef>
              <a:spcAft>
                <a:spcPts val="300"/>
              </a:spcAft>
            </a:pPr>
            <a:r>
              <a:rPr lang="en-US" sz="2400" dirty="0">
                <a:latin typeface="Verdana" panose="020B0604030504040204" pitchFamily="34" charset="0"/>
                <a:ea typeface="Verdana" panose="020B0604030504040204" pitchFamily="34" charset="0"/>
                <a:cs typeface="Arial" panose="020B0604020202020204" pitchFamily="34" charset="0"/>
              </a:rPr>
              <a:t> </a:t>
            </a:r>
            <a:endParaRPr lang="en-US" sz="240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67695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91871" y="308060"/>
            <a:ext cx="9942786"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Chapter 7 – Landfill Disposal Options</a:t>
            </a:r>
          </a:p>
        </p:txBody>
      </p:sp>
      <p:graphicFrame>
        <p:nvGraphicFramePr>
          <p:cNvPr id="4" name="Table 3">
            <a:extLst>
              <a:ext uri="{FF2B5EF4-FFF2-40B4-BE49-F238E27FC236}">
                <a16:creationId xmlns:a16="http://schemas.microsoft.com/office/drawing/2014/main" id="{58F5EAFC-09EC-4505-BCBE-2510BC9A9CDF}"/>
              </a:ext>
            </a:extLst>
          </p:cNvPr>
          <p:cNvGraphicFramePr>
            <a:graphicFrameLocks noGrp="1"/>
          </p:cNvGraphicFramePr>
          <p:nvPr>
            <p:extLst>
              <p:ext uri="{D42A27DB-BD31-4B8C-83A1-F6EECF244321}">
                <p14:modId xmlns:p14="http://schemas.microsoft.com/office/powerpoint/2010/main" val="180221816"/>
              </p:ext>
            </p:extLst>
          </p:nvPr>
        </p:nvGraphicFramePr>
        <p:xfrm>
          <a:off x="441435" y="1697385"/>
          <a:ext cx="11015128" cy="5157216"/>
        </p:xfrm>
        <a:graphic>
          <a:graphicData uri="http://schemas.openxmlformats.org/drawingml/2006/table">
            <a:tbl>
              <a:tblPr firstRow="1" firstCol="1" bandRow="1"/>
              <a:tblGrid>
                <a:gridCol w="2268694">
                  <a:extLst>
                    <a:ext uri="{9D8B030D-6E8A-4147-A177-3AD203B41FA5}">
                      <a16:colId xmlns:a16="http://schemas.microsoft.com/office/drawing/2014/main" val="3742047067"/>
                    </a:ext>
                  </a:extLst>
                </a:gridCol>
                <a:gridCol w="4495970">
                  <a:extLst>
                    <a:ext uri="{9D8B030D-6E8A-4147-A177-3AD203B41FA5}">
                      <a16:colId xmlns:a16="http://schemas.microsoft.com/office/drawing/2014/main" val="2495408485"/>
                    </a:ext>
                  </a:extLst>
                </a:gridCol>
                <a:gridCol w="4250464">
                  <a:extLst>
                    <a:ext uri="{9D8B030D-6E8A-4147-A177-3AD203B41FA5}">
                      <a16:colId xmlns:a16="http://schemas.microsoft.com/office/drawing/2014/main" val="3145881668"/>
                    </a:ext>
                  </a:extLst>
                </a:gridCol>
              </a:tblGrid>
              <a:tr h="520262">
                <a:tc>
                  <a:txBody>
                    <a:bodyPr/>
                    <a:lstStyle/>
                    <a:p>
                      <a:pPr marL="0" marR="0" algn="ctr">
                        <a:lnSpc>
                          <a:spcPct val="115000"/>
                        </a:lnSpc>
                        <a:spcBef>
                          <a:spcPts val="0"/>
                        </a:spcBef>
                        <a:spcAft>
                          <a:spcPts val="0"/>
                        </a:spcAft>
                      </a:pP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p>
                      <a:pPr algn="l"/>
                      <a:r>
                        <a:rPr lang="en-US" sz="1600" b="1" dirty="0">
                          <a:effectLst/>
                          <a:latin typeface="Verdana" panose="020B0604030504040204" pitchFamily="34" charset="0"/>
                          <a:ea typeface="Verdana" panose="020B0604030504040204" pitchFamily="34" charset="0"/>
                          <a:cs typeface="Calibri" panose="020F0502020204030204" pitchFamily="34" charset="0"/>
                        </a:rPr>
                        <a:t>Primary Factors</a:t>
                      </a:r>
                      <a:r>
                        <a:rPr lang="en-US" sz="1600" dirty="0">
                          <a:effectLst/>
                          <a:latin typeface="Verdana" panose="020B0604030504040204" pitchFamily="34" charset="0"/>
                          <a:ea typeface="Verdana" panose="020B0604030504040204" pitchFamily="34" charset="0"/>
                          <a:cs typeface="Times New Roman" panose="02020603050405020304" pitchFamily="18" charset="0"/>
                        </a:rPr>
                        <a:t> </a:t>
                      </a: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Verdana" panose="020B0604030504040204" pitchFamily="34" charset="0"/>
                          <a:ea typeface="Verdana" panose="020B0604030504040204" pitchFamily="34" charset="0"/>
                          <a:cs typeface="Calibri" panose="020F0502020204030204" pitchFamily="34" charset="0"/>
                        </a:rPr>
                        <a:t>Transport Out of County</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Verdana" panose="020B0604030504040204" pitchFamily="34" charset="0"/>
                          <a:ea typeface="Verdana" panose="020B0604030504040204" pitchFamily="34" charset="0"/>
                          <a:cs typeface="Calibri" panose="020F0502020204030204" pitchFamily="34" charset="0"/>
                        </a:rPr>
                        <a:t>New In-County Landfill</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7615300"/>
                  </a:ext>
                </a:extLst>
              </a:tr>
              <a:tr h="1137386">
                <a:tc>
                  <a:txBody>
                    <a:bodyPr/>
                    <a:lstStyle/>
                    <a:p>
                      <a:pPr marL="0" lvl="0" indent="0" algn="l">
                        <a:buFont typeface="+mj-lt"/>
                        <a:buNone/>
                      </a:pPr>
                      <a:r>
                        <a:rPr lang="en-US" sz="1600" b="1" dirty="0">
                          <a:effectLst/>
                          <a:latin typeface="Verdana" panose="020B0604030504040204" pitchFamily="34" charset="0"/>
                          <a:ea typeface="Verdana" panose="020B0604030504040204" pitchFamily="34" charset="0"/>
                          <a:cs typeface="Calibri" panose="020F0502020204030204" pitchFamily="34" charset="0"/>
                        </a:rPr>
                        <a:t>1. Implementation         </a:t>
                      </a:r>
                    </a:p>
                    <a:p>
                      <a:pPr marL="0" lvl="0" indent="0" algn="l">
                        <a:buFont typeface="+mj-lt"/>
                        <a:buNone/>
                      </a:pPr>
                      <a:r>
                        <a:rPr lang="en-US" sz="1600" b="1" dirty="0">
                          <a:effectLst/>
                          <a:latin typeface="Verdana" panose="020B0604030504040204" pitchFamily="34" charset="0"/>
                          <a:ea typeface="Verdana" panose="020B0604030504040204" pitchFamily="34" charset="0"/>
                          <a:cs typeface="Calibri" panose="020F0502020204030204" pitchFamily="34" charset="0"/>
                        </a:rPr>
                        <a:t>      Considerations </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buFont typeface="Symbol" panose="05050102010706020507" pitchFamily="18" charset="2"/>
                        <a:buChar char=""/>
                      </a:pPr>
                      <a:r>
                        <a:rPr lang="en-US" sz="1600" dirty="0">
                          <a:effectLst/>
                          <a:latin typeface="Verdana" panose="020B0604030504040204" pitchFamily="34" charset="0"/>
                          <a:ea typeface="Verdana" panose="020B0604030504040204" pitchFamily="34" charset="0"/>
                          <a:cs typeface="Calibri" panose="020F0502020204030204" pitchFamily="34" charset="0"/>
                        </a:rPr>
                        <a:t>Regional landfills are permitted and have available capacity</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l">
                        <a:buFont typeface="Symbol" panose="05050102010706020507" pitchFamily="18" charset="2"/>
                        <a:buChar char=""/>
                      </a:pPr>
                      <a:r>
                        <a:rPr lang="en-US" sz="1600" dirty="0">
                          <a:effectLst/>
                          <a:latin typeface="Verdana" panose="020B0604030504040204" pitchFamily="34" charset="0"/>
                          <a:ea typeface="Verdana" panose="020B0604030504040204" pitchFamily="34" charset="0"/>
                          <a:cs typeface="Calibri" panose="020F0502020204030204" pitchFamily="34" charset="0"/>
                        </a:rPr>
                        <a:t>County transfer stations will need to be modified to accommodate long haul transportation </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buFont typeface="Symbol" panose="05050102010706020507" pitchFamily="18" charset="2"/>
                        <a:buChar char=""/>
                      </a:pPr>
                      <a:r>
                        <a:rPr lang="en-US" sz="1600" dirty="0">
                          <a:effectLst/>
                          <a:latin typeface="Verdana" panose="020B0604030504040204" pitchFamily="34" charset="0"/>
                          <a:ea typeface="Verdana" panose="020B0604030504040204" pitchFamily="34" charset="0"/>
                          <a:cs typeface="Calibri" panose="020F0502020204030204" pitchFamily="34" charset="0"/>
                        </a:rPr>
                        <a:t>Siting a new landfill has proven to be both environmentally and politically difficult and unpredictable for communities  </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06196"/>
                  </a:ext>
                </a:extLst>
              </a:tr>
              <a:tr h="1364863">
                <a:tc>
                  <a:txBody>
                    <a:bodyPr/>
                    <a:lstStyle/>
                    <a:p>
                      <a:pPr marL="0" lvl="0" indent="0" algn="l">
                        <a:buFont typeface="+mj-lt"/>
                        <a:buNone/>
                      </a:pPr>
                      <a:r>
                        <a:rPr lang="en-US" sz="1600" b="1" dirty="0">
                          <a:effectLst/>
                          <a:latin typeface="Verdana" panose="020B0604030504040204" pitchFamily="34" charset="0"/>
                          <a:ea typeface="Verdana" panose="020B0604030504040204" pitchFamily="34" charset="0"/>
                          <a:cs typeface="Calibri" panose="020F0502020204030204" pitchFamily="34" charset="0"/>
                        </a:rPr>
                        <a:t>2. Sound Financial</a:t>
                      </a:r>
                    </a:p>
                    <a:p>
                      <a:pPr marL="0" lvl="0" indent="0" algn="l">
                        <a:buFont typeface="+mj-lt"/>
                        <a:buNone/>
                      </a:pPr>
                      <a:r>
                        <a:rPr lang="en-US" sz="1600" b="1" dirty="0">
                          <a:effectLst/>
                          <a:latin typeface="Verdana" panose="020B0604030504040204" pitchFamily="34" charset="0"/>
                          <a:ea typeface="Verdana" panose="020B0604030504040204" pitchFamily="34" charset="0"/>
                          <a:cs typeface="Calibri" panose="020F0502020204030204" pitchFamily="34" charset="0"/>
                        </a:rPr>
                        <a:t>      Principles </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buFont typeface="Symbol" panose="05050102010706020507" pitchFamily="18" charset="2"/>
                        <a:buChar char=""/>
                      </a:pPr>
                      <a:r>
                        <a:rPr lang="en-US" sz="1600" dirty="0">
                          <a:effectLst/>
                          <a:latin typeface="Verdana" panose="020B0604030504040204" pitchFamily="34" charset="0"/>
                          <a:ea typeface="Verdana" panose="020B0604030504040204" pitchFamily="34" charset="0"/>
                          <a:cs typeface="Calibri" panose="020F0502020204030204" pitchFamily="34" charset="0"/>
                        </a:rPr>
                        <a:t>Proximity of several regional landfills provides competition that can result in lower fees</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l">
                        <a:buFont typeface="Symbol" panose="05050102010706020507" pitchFamily="18" charset="2"/>
                        <a:buChar char=""/>
                      </a:pPr>
                      <a:r>
                        <a:rPr lang="en-US" sz="1600" dirty="0">
                          <a:effectLst/>
                          <a:latin typeface="Verdana" panose="020B0604030504040204" pitchFamily="34" charset="0"/>
                          <a:ea typeface="Verdana" panose="020B0604030504040204" pitchFamily="34" charset="0"/>
                          <a:cs typeface="Calibri" panose="020F0502020204030204" pitchFamily="34" charset="0"/>
                        </a:rPr>
                        <a:t>Impacts to local economy as revenue and jobs are created in other jurisdictions </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buFont typeface="Symbol" panose="05050102010706020507" pitchFamily="18" charset="2"/>
                        <a:buChar char=""/>
                      </a:pPr>
                      <a:r>
                        <a:rPr lang="en-US" sz="1600" dirty="0">
                          <a:effectLst/>
                          <a:latin typeface="Verdana" panose="020B0604030504040204" pitchFamily="34" charset="0"/>
                          <a:ea typeface="Verdana" panose="020B0604030504040204" pitchFamily="34" charset="0"/>
                          <a:cs typeface="Calibri" panose="020F0502020204030204" pitchFamily="34" charset="0"/>
                        </a:rPr>
                        <a:t>County and cities control rates</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l">
                        <a:buFont typeface="Symbol" panose="05050102010706020507" pitchFamily="18" charset="2"/>
                        <a:buChar char=""/>
                      </a:pPr>
                      <a:r>
                        <a:rPr lang="en-US" sz="1600" dirty="0">
                          <a:effectLst/>
                          <a:latin typeface="Verdana" panose="020B0604030504040204" pitchFamily="34" charset="0"/>
                          <a:ea typeface="Verdana" panose="020B0604030504040204" pitchFamily="34" charset="0"/>
                          <a:cs typeface="Calibri" panose="020F0502020204030204" pitchFamily="34" charset="0"/>
                        </a:rPr>
                        <a:t>Revenue and jobs stay in County </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9678784"/>
                  </a:ext>
                </a:extLst>
              </a:tr>
              <a:tr h="1823970">
                <a:tc>
                  <a:txBody>
                    <a:bodyPr/>
                    <a:lstStyle/>
                    <a:p>
                      <a:pPr marL="0" lvl="0" indent="0" algn="l">
                        <a:buFont typeface="+mj-lt"/>
                        <a:buNone/>
                      </a:pPr>
                      <a:r>
                        <a:rPr lang="en-US" sz="1600" b="1" dirty="0">
                          <a:effectLst/>
                          <a:latin typeface="Verdana" panose="020B0604030504040204" pitchFamily="34" charset="0"/>
                          <a:ea typeface="Verdana" panose="020B0604030504040204" pitchFamily="34" charset="0"/>
                          <a:cs typeface="Calibri" panose="020F0502020204030204" pitchFamily="34" charset="0"/>
                        </a:rPr>
                        <a:t>3. Cost Effectiveness </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lgn="l">
                        <a:spcBef>
                          <a:spcPts val="0"/>
                        </a:spcBef>
                        <a:spcAft>
                          <a:spcPts val="0"/>
                        </a:spcAft>
                        <a:buFont typeface="Arial" panose="020B0604020202020204" pitchFamily="34" charset="0"/>
                        <a:buChar char="•"/>
                      </a:pPr>
                      <a:r>
                        <a:rPr lang="en-US" sz="1600" dirty="0">
                          <a:effectLst/>
                          <a:latin typeface="Verdana" panose="020B0604030504040204" pitchFamily="34" charset="0"/>
                          <a:ea typeface="Verdana" panose="020B0604030504040204" pitchFamily="34" charset="0"/>
                          <a:cs typeface="Calibri" panose="020F0502020204030204" pitchFamily="34" charset="0"/>
                        </a:rPr>
                        <a:t>Estimated cost to transport and dispose varies</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p>
                      <a:pPr marL="0" marR="0" algn="ctr">
                        <a:spcBef>
                          <a:spcPts val="0"/>
                        </a:spcBef>
                        <a:spcAft>
                          <a:spcPts val="0"/>
                        </a:spcAft>
                      </a:pPr>
                      <a:r>
                        <a:rPr lang="en-US" sz="1600" dirty="0">
                          <a:effectLst/>
                          <a:latin typeface="Verdana" panose="020B0604030504040204" pitchFamily="34" charset="0"/>
                          <a:ea typeface="Verdana" panose="020B0604030504040204" pitchFamily="34" charset="0"/>
                          <a:cs typeface="Calibri" panose="020F0502020204030204" pitchFamily="34" charset="0"/>
                        </a:rPr>
                        <a:t> </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p>
                      <a:pPr marL="0" marR="0" algn="ctr">
                        <a:spcBef>
                          <a:spcPts val="0"/>
                        </a:spcBef>
                        <a:spcAft>
                          <a:spcPts val="0"/>
                        </a:spcAft>
                      </a:pPr>
                      <a:r>
                        <a:rPr lang="en-US" sz="1600" dirty="0">
                          <a:effectLst/>
                          <a:latin typeface="Verdana" panose="020B0604030504040204" pitchFamily="34" charset="0"/>
                          <a:ea typeface="Verdana" panose="020B0604030504040204" pitchFamily="34" charset="0"/>
                          <a:cs typeface="Calibri" panose="020F0502020204030204" pitchFamily="34" charset="0"/>
                        </a:rPr>
                        <a:t>$47-$60/Ton</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p>
                      <a:pPr marL="0" marR="0" algn="ctr">
                        <a:spcBef>
                          <a:spcPts val="0"/>
                        </a:spcBef>
                        <a:spcAft>
                          <a:spcPts val="0"/>
                        </a:spcAft>
                      </a:pPr>
                      <a:r>
                        <a:rPr lang="en-US" sz="1600" dirty="0">
                          <a:effectLst/>
                          <a:latin typeface="Verdana" panose="020B0604030504040204" pitchFamily="34" charset="0"/>
                          <a:ea typeface="Verdana" panose="020B0604030504040204" pitchFamily="34" charset="0"/>
                          <a:cs typeface="Calibri" panose="020F0502020204030204" pitchFamily="34" charset="0"/>
                        </a:rPr>
                        <a:t> </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Verdana" panose="020B0604030504040204" pitchFamily="34" charset="0"/>
                          <a:ea typeface="Verdana" panose="020B0604030504040204" pitchFamily="34" charset="0"/>
                          <a:cs typeface="Calibri" panose="020F0502020204030204" pitchFamily="34" charset="0"/>
                        </a:rPr>
                        <a:t>Estimated costs</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p>
                      <a:pPr marL="0" marR="0" algn="ctr">
                        <a:spcBef>
                          <a:spcPts val="0"/>
                        </a:spcBef>
                        <a:spcAft>
                          <a:spcPts val="0"/>
                        </a:spcAft>
                      </a:pPr>
                      <a:r>
                        <a:rPr lang="en-US" sz="1600" dirty="0">
                          <a:effectLst/>
                          <a:latin typeface="Verdana" panose="020B0604030504040204" pitchFamily="34" charset="0"/>
                          <a:ea typeface="Verdana" panose="020B0604030504040204" pitchFamily="34" charset="0"/>
                          <a:cs typeface="Calibri" panose="020F0502020204030204" pitchFamily="34" charset="0"/>
                        </a:rPr>
                        <a:t> $35 disposal + $ 7 transport</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p>
                      <a:pPr marL="0" marR="0" algn="ctr">
                        <a:spcBef>
                          <a:spcPts val="0"/>
                        </a:spcBef>
                        <a:spcAft>
                          <a:spcPts val="0"/>
                        </a:spcAft>
                      </a:pPr>
                      <a:r>
                        <a:rPr lang="en-US" sz="1600" dirty="0">
                          <a:effectLst/>
                          <a:latin typeface="Verdana" panose="020B0604030504040204" pitchFamily="34" charset="0"/>
                          <a:ea typeface="Verdana" panose="020B0604030504040204" pitchFamily="34" charset="0"/>
                          <a:cs typeface="Calibri" panose="020F0502020204030204" pitchFamily="34" charset="0"/>
                        </a:rPr>
                        <a:t>$42/ton</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p>
                      <a:pPr marL="0" marR="0" algn="l">
                        <a:spcBef>
                          <a:spcPts val="0"/>
                        </a:spcBef>
                        <a:spcAft>
                          <a:spcPts val="0"/>
                        </a:spcAft>
                      </a:pPr>
                      <a:r>
                        <a:rPr lang="en-US" sz="1600" dirty="0">
                          <a:effectLst/>
                          <a:latin typeface="Verdana" panose="020B0604030504040204" pitchFamily="34" charset="0"/>
                          <a:ea typeface="Verdana" panose="020B0604030504040204" pitchFamily="34" charset="0"/>
                          <a:cs typeface="Calibri" panose="020F0502020204030204" pitchFamily="34" charset="0"/>
                        </a:rPr>
                        <a:t>(Assumes landfill is 25 miles or less from Knott Transfer Station)</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p>
                      <a:pPr marL="0" marR="0" algn="l">
                        <a:spcBef>
                          <a:spcPts val="0"/>
                        </a:spcBef>
                        <a:spcAft>
                          <a:spcPts val="0"/>
                        </a:spcAft>
                      </a:pPr>
                      <a:r>
                        <a:rPr lang="en-US" sz="1600" b="1" dirty="0">
                          <a:effectLst/>
                          <a:latin typeface="Verdana" panose="020B0604030504040204" pitchFamily="34" charset="0"/>
                          <a:ea typeface="Verdana" panose="020B0604030504040204" pitchFamily="34" charset="0"/>
                          <a:cs typeface="Calibri" panose="020F0502020204030204" pitchFamily="34" charset="0"/>
                        </a:rPr>
                        <a:t>Note:</a:t>
                      </a:r>
                      <a:r>
                        <a:rPr lang="en-US" sz="1600" dirty="0">
                          <a:effectLst/>
                          <a:latin typeface="Verdana" panose="020B0604030504040204" pitchFamily="34" charset="0"/>
                          <a:ea typeface="Verdana" panose="020B0604030504040204" pitchFamily="34" charset="0"/>
                          <a:cs typeface="Calibri" panose="020F0502020204030204" pitchFamily="34" charset="0"/>
                        </a:rPr>
                        <a:t> After initial debt is retired 2040, the operating cost will be reduced by about $4/ton </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1696143"/>
                  </a:ext>
                </a:extLst>
              </a:tr>
            </a:tbl>
          </a:graphicData>
        </a:graphic>
      </p:graphicFrame>
      <p:sp>
        <p:nvSpPr>
          <p:cNvPr id="13" name="Text Box 1">
            <a:extLst>
              <a:ext uri="{FF2B5EF4-FFF2-40B4-BE49-F238E27FC236}">
                <a16:creationId xmlns:a16="http://schemas.microsoft.com/office/drawing/2014/main" id="{77BCABB0-6415-4BB1-B585-D89E8D145498}"/>
              </a:ext>
            </a:extLst>
          </p:cNvPr>
          <p:cNvSpPr txBox="1"/>
          <p:nvPr/>
        </p:nvSpPr>
        <p:spPr>
          <a:xfrm>
            <a:off x="3328254" y="1120390"/>
            <a:ext cx="5535491" cy="369332"/>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spAutoFit/>
          </a:bodyPr>
          <a:lstStyle/>
          <a:p>
            <a:pPr marL="0" marR="0" algn="ctr">
              <a:spcBef>
                <a:spcPts val="0"/>
              </a:spcBef>
              <a:spcAft>
                <a:spcPts val="0"/>
              </a:spcAft>
            </a:pPr>
            <a:r>
              <a:rPr lang="en-US"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Table 7-6: Evaluation of Disposal Options</a:t>
            </a:r>
            <a:endParaRPr lang="en-US"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387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91871" y="308060"/>
            <a:ext cx="9942786"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Chapter 7 – Landfill Disposal Options</a:t>
            </a:r>
          </a:p>
        </p:txBody>
      </p:sp>
      <p:graphicFrame>
        <p:nvGraphicFramePr>
          <p:cNvPr id="5" name="Table 4">
            <a:extLst>
              <a:ext uri="{FF2B5EF4-FFF2-40B4-BE49-F238E27FC236}">
                <a16:creationId xmlns:a16="http://schemas.microsoft.com/office/drawing/2014/main" id="{561EAAE3-F874-4AF9-9027-06AD72CCC2C0}"/>
              </a:ext>
            </a:extLst>
          </p:cNvPr>
          <p:cNvGraphicFramePr>
            <a:graphicFrameLocks noGrp="1"/>
          </p:cNvGraphicFramePr>
          <p:nvPr>
            <p:extLst>
              <p:ext uri="{D42A27DB-BD31-4B8C-83A1-F6EECF244321}">
                <p14:modId xmlns:p14="http://schemas.microsoft.com/office/powerpoint/2010/main" val="1117375653"/>
              </p:ext>
            </p:extLst>
          </p:nvPr>
        </p:nvGraphicFramePr>
        <p:xfrm>
          <a:off x="614855" y="1761575"/>
          <a:ext cx="10389476" cy="4871434"/>
        </p:xfrm>
        <a:graphic>
          <a:graphicData uri="http://schemas.openxmlformats.org/drawingml/2006/table">
            <a:tbl>
              <a:tblPr firstRow="1" firstCol="1" bandRow="1"/>
              <a:tblGrid>
                <a:gridCol w="2606935">
                  <a:extLst>
                    <a:ext uri="{9D8B030D-6E8A-4147-A177-3AD203B41FA5}">
                      <a16:colId xmlns:a16="http://schemas.microsoft.com/office/drawing/2014/main" val="1964610079"/>
                    </a:ext>
                  </a:extLst>
                </a:gridCol>
                <a:gridCol w="3855534">
                  <a:extLst>
                    <a:ext uri="{9D8B030D-6E8A-4147-A177-3AD203B41FA5}">
                      <a16:colId xmlns:a16="http://schemas.microsoft.com/office/drawing/2014/main" val="1975857813"/>
                    </a:ext>
                  </a:extLst>
                </a:gridCol>
                <a:gridCol w="3927007">
                  <a:extLst>
                    <a:ext uri="{9D8B030D-6E8A-4147-A177-3AD203B41FA5}">
                      <a16:colId xmlns:a16="http://schemas.microsoft.com/office/drawing/2014/main" val="3998385898"/>
                    </a:ext>
                  </a:extLst>
                </a:gridCol>
              </a:tblGrid>
              <a:tr h="1197091">
                <a:tc>
                  <a:txBody>
                    <a:bodyPr/>
                    <a:lstStyle/>
                    <a:p>
                      <a:pPr marL="0" lvl="0" indent="0" algn="l">
                        <a:buFont typeface="+mj-lt"/>
                        <a:buNone/>
                      </a:pPr>
                      <a:r>
                        <a:rPr lang="en-US" sz="1400" b="1" dirty="0">
                          <a:effectLst/>
                          <a:latin typeface="Verdana" panose="020B0604030504040204" pitchFamily="34" charset="0"/>
                          <a:ea typeface="Verdana" panose="020B0604030504040204" pitchFamily="34" charset="0"/>
                          <a:cs typeface="Calibri" panose="020F0502020204030204" pitchFamily="34" charset="0"/>
                        </a:rPr>
                        <a:t>4.  Rate Stability</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buFont typeface="Symbol" panose="05050102010706020507" pitchFamily="18" charset="2"/>
                        <a:buChar char=""/>
                      </a:pPr>
                      <a:r>
                        <a:rPr lang="en-US" sz="1400" dirty="0">
                          <a:effectLst/>
                          <a:latin typeface="Verdana" panose="020B0604030504040204" pitchFamily="34" charset="0"/>
                          <a:ea typeface="Verdana" panose="020B0604030504040204" pitchFamily="34" charset="0"/>
                          <a:cs typeface="Calibri" panose="020F0502020204030204" pitchFamily="34" charset="0"/>
                        </a:rPr>
                        <a:t>Disposal contracts can be written to provide certainty of cost </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l">
                        <a:buFont typeface="Symbol" panose="05050102010706020507" pitchFamily="18" charset="2"/>
                        <a:buChar char=""/>
                      </a:pPr>
                      <a:r>
                        <a:rPr lang="en-US" sz="1400" dirty="0">
                          <a:effectLst/>
                          <a:latin typeface="Verdana" panose="020B0604030504040204" pitchFamily="34" charset="0"/>
                          <a:ea typeface="Verdana" panose="020B0604030504040204" pitchFamily="34" charset="0"/>
                          <a:cs typeface="Calibri" panose="020F0502020204030204" pitchFamily="34" charset="0"/>
                        </a:rPr>
                        <a:t>Factors outside control of County could impact fees </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p>
                      <a:pPr marL="228600" marR="0" algn="l">
                        <a:spcBef>
                          <a:spcPts val="0"/>
                        </a:spcBef>
                        <a:spcAft>
                          <a:spcPts val="0"/>
                        </a:spcAft>
                      </a:pPr>
                      <a:r>
                        <a:rPr lang="en-US" sz="1400" dirty="0">
                          <a:effectLst/>
                          <a:latin typeface="Verdana" panose="020B0604030504040204" pitchFamily="34" charset="0"/>
                          <a:ea typeface="Verdana" panose="020B0604030504040204" pitchFamily="34" charset="0"/>
                          <a:cs typeface="Calibri" panose="020F0502020204030204" pitchFamily="34" charset="0"/>
                        </a:rPr>
                        <a:t>(Host fees, fuel prices, road mile taxes etc.)</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buFont typeface="Symbol" panose="05050102010706020507" pitchFamily="18" charset="2"/>
                        <a:buChar char=""/>
                      </a:pPr>
                      <a:r>
                        <a:rPr lang="en-US" sz="1400" dirty="0">
                          <a:effectLst/>
                          <a:latin typeface="Verdana" panose="020B0604030504040204" pitchFamily="34" charset="0"/>
                          <a:ea typeface="Verdana" panose="020B0604030504040204" pitchFamily="34" charset="0"/>
                          <a:cs typeface="Calibri" panose="020F0502020204030204" pitchFamily="34" charset="0"/>
                        </a:rPr>
                        <a:t>Based on history of tip fees at Knott Landfill, disposal costs are predictable and stable</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5216054"/>
                  </a:ext>
                </a:extLst>
              </a:tr>
              <a:tr h="1596122">
                <a:tc>
                  <a:txBody>
                    <a:bodyPr/>
                    <a:lstStyle/>
                    <a:p>
                      <a:pPr marL="0" lvl="0" indent="0" algn="l">
                        <a:buFont typeface="+mj-lt"/>
                        <a:buNone/>
                      </a:pPr>
                      <a:r>
                        <a:rPr lang="en-US" sz="1400" b="1" dirty="0">
                          <a:effectLst/>
                          <a:latin typeface="Verdana" panose="020B0604030504040204" pitchFamily="34" charset="0"/>
                          <a:ea typeface="Verdana" panose="020B0604030504040204" pitchFamily="34" charset="0"/>
                          <a:cs typeface="Calibri" panose="020F0502020204030204" pitchFamily="34" charset="0"/>
                        </a:rPr>
                        <a:t>5.  System Flexibility </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buFont typeface="Symbol" panose="05050102010706020507" pitchFamily="18" charset="2"/>
                        <a:buChar char=""/>
                      </a:pPr>
                      <a:r>
                        <a:rPr lang="en-US" sz="1400" dirty="0">
                          <a:effectLst/>
                          <a:latin typeface="Verdana" panose="020B0604030504040204" pitchFamily="34" charset="0"/>
                          <a:ea typeface="Verdana" panose="020B0604030504040204" pitchFamily="34" charset="0"/>
                          <a:cs typeface="Calibri" panose="020F0502020204030204" pitchFamily="34" charset="0"/>
                        </a:rPr>
                        <a:t>Flexibility can be part of contract; may have impacts on tip fee</a:t>
                      </a:r>
                    </a:p>
                    <a:p>
                      <a:pPr marL="0" lvl="0" indent="0" algn="l">
                        <a:buFont typeface="Symbol" panose="05050102010706020507" pitchFamily="18" charset="2"/>
                        <a:buNone/>
                      </a:pP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l">
                        <a:buFont typeface="Symbol" panose="05050102010706020507" pitchFamily="18" charset="2"/>
                        <a:buChar char=""/>
                      </a:pPr>
                      <a:r>
                        <a:rPr lang="en-US" sz="1400" dirty="0">
                          <a:effectLst/>
                          <a:latin typeface="Verdana" panose="020B0604030504040204" pitchFamily="34" charset="0"/>
                          <a:ea typeface="Verdana" panose="020B0604030504040204" pitchFamily="34" charset="0"/>
                          <a:cs typeface="Calibri" panose="020F0502020204030204" pitchFamily="34" charset="0"/>
                        </a:rPr>
                        <a:t>If minimum waste supply is committed, there may be possible impacts to County or cities to implement alternatives </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buFont typeface="Symbol" panose="05050102010706020507" pitchFamily="18" charset="2"/>
                        <a:buChar char=""/>
                      </a:pPr>
                      <a:r>
                        <a:rPr lang="en-US" sz="1400" dirty="0">
                          <a:effectLst/>
                          <a:latin typeface="Verdana" panose="020B0604030504040204" pitchFamily="34" charset="0"/>
                          <a:ea typeface="Verdana" panose="020B0604030504040204" pitchFamily="34" charset="0"/>
                          <a:cs typeface="Calibri" panose="020F0502020204030204" pitchFamily="34" charset="0"/>
                        </a:rPr>
                        <a:t>County controls waste and disposal system and can make changes as needed </a:t>
                      </a:r>
                      <a:r>
                        <a:rPr lang="en-US" sz="1400" dirty="0">
                          <a:solidFill>
                            <a:schemeClr val="tx1"/>
                          </a:solidFill>
                          <a:effectLst/>
                          <a:latin typeface="Verdana" panose="020B0604030504040204" pitchFamily="34" charset="0"/>
                          <a:ea typeface="Verdana" panose="020B0604030504040204" pitchFamily="34" charset="0"/>
                          <a:cs typeface="Calibri" panose="020F0502020204030204" pitchFamily="34" charset="0"/>
                        </a:rPr>
                        <a:t>(Example if local jurisdictions  implement new diversion programs)</a:t>
                      </a:r>
                      <a:endParaRPr lang="en-US" sz="14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l">
                        <a:buFont typeface="Symbol" panose="05050102010706020507" pitchFamily="18" charset="2"/>
                        <a:buChar char=""/>
                      </a:pPr>
                      <a:r>
                        <a:rPr lang="en-US" sz="1400" dirty="0">
                          <a:solidFill>
                            <a:schemeClr val="tx1"/>
                          </a:solidFill>
                          <a:effectLst/>
                          <a:latin typeface="Verdana" panose="020B0604030504040204" pitchFamily="34" charset="0"/>
                          <a:ea typeface="Verdana" panose="020B0604030504040204" pitchFamily="34" charset="0"/>
                          <a:cs typeface="Calibri" panose="020F0502020204030204" pitchFamily="34" charset="0"/>
                        </a:rPr>
                        <a:t>County retains ability to manage </a:t>
                      </a:r>
                      <a:r>
                        <a:rPr lang="en-US" sz="1400" dirty="0">
                          <a:effectLst/>
                          <a:latin typeface="Verdana" panose="020B0604030504040204" pitchFamily="34" charset="0"/>
                          <a:ea typeface="Verdana" panose="020B0604030504040204" pitchFamily="34" charset="0"/>
                          <a:cs typeface="Calibri" panose="020F0502020204030204" pitchFamily="34" charset="0"/>
                        </a:rPr>
                        <a:t>waste without contractual issues </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p>
                      <a:pPr marL="228600" algn="l"/>
                      <a:r>
                        <a:rPr lang="en-US" sz="1400" dirty="0">
                          <a:effectLst/>
                          <a:latin typeface="Verdana" panose="020B0604030504040204" pitchFamily="34" charset="0"/>
                          <a:ea typeface="Verdana" panose="020B0604030504040204" pitchFamily="34" charset="0"/>
                          <a:cs typeface="Calibri" panose="020F0502020204030204" pitchFamily="34" charset="0"/>
                        </a:rPr>
                        <a:t> </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3507238"/>
                  </a:ext>
                </a:extLst>
              </a:tr>
              <a:tr h="1995152">
                <a:tc>
                  <a:txBody>
                    <a:bodyPr/>
                    <a:lstStyle/>
                    <a:p>
                      <a:pPr marL="0" lvl="0" indent="0" algn="l">
                        <a:buFont typeface="+mj-lt"/>
                        <a:buNone/>
                      </a:pPr>
                      <a:r>
                        <a:rPr lang="en-US" sz="1400" b="1" dirty="0">
                          <a:effectLst/>
                          <a:latin typeface="Verdana" panose="020B0604030504040204" pitchFamily="34" charset="0"/>
                          <a:ea typeface="Verdana" panose="020B0604030504040204" pitchFamily="34" charset="0"/>
                          <a:cs typeface="Calibri" panose="020F0502020204030204" pitchFamily="34" charset="0"/>
                        </a:rPr>
                        <a:t>6. Reliability </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buFont typeface="Symbol" panose="05050102010706020507" pitchFamily="18" charset="2"/>
                        <a:buChar char=""/>
                      </a:pPr>
                      <a:r>
                        <a:rPr lang="en-US" sz="1400" dirty="0">
                          <a:effectLst/>
                          <a:latin typeface="Verdana" panose="020B0604030504040204" pitchFamily="34" charset="0"/>
                          <a:ea typeface="Verdana" panose="020B0604030504040204" pitchFamily="34" charset="0"/>
                          <a:cs typeface="Calibri" panose="020F0502020204030204" pitchFamily="34" charset="0"/>
                        </a:rPr>
                        <a:t>Disposal is reliable</a:t>
                      </a:r>
                    </a:p>
                    <a:p>
                      <a:pPr marL="0" lvl="0" indent="0" algn="l">
                        <a:buFont typeface="Symbol" panose="05050102010706020507" pitchFamily="18" charset="2"/>
                        <a:buNone/>
                      </a:pPr>
                      <a:r>
                        <a:rPr lang="en-US" sz="1400" dirty="0">
                          <a:effectLst/>
                          <a:latin typeface="Verdana" panose="020B0604030504040204" pitchFamily="34" charset="0"/>
                          <a:ea typeface="Verdana" panose="020B0604030504040204" pitchFamily="34" charset="0"/>
                          <a:cs typeface="Calibri" panose="020F0502020204030204" pitchFamily="34" charset="0"/>
                        </a:rPr>
                        <a:t> </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l">
                        <a:buFont typeface="Symbol" panose="05050102010706020507" pitchFamily="18" charset="2"/>
                        <a:buChar char=""/>
                      </a:pPr>
                      <a:r>
                        <a:rPr lang="en-US" sz="1400" dirty="0">
                          <a:effectLst/>
                          <a:latin typeface="Verdana" panose="020B0604030504040204" pitchFamily="34" charset="0"/>
                          <a:ea typeface="Verdana" panose="020B0604030504040204" pitchFamily="34" charset="0"/>
                          <a:cs typeface="Calibri" panose="020F0502020204030204" pitchFamily="34" charset="0"/>
                        </a:rPr>
                        <a:t>Transporting waste to regional landfills may encounter interruptions</a:t>
                      </a:r>
                    </a:p>
                    <a:p>
                      <a:pPr marL="0" lvl="0" indent="0" algn="l">
                        <a:buFont typeface="Symbol" panose="05050102010706020507" pitchFamily="18" charset="2"/>
                        <a:buNone/>
                      </a:pPr>
                      <a:r>
                        <a:rPr lang="en-US" sz="1400" dirty="0">
                          <a:effectLst/>
                          <a:latin typeface="Verdana" panose="020B0604030504040204" pitchFamily="34" charset="0"/>
                          <a:ea typeface="Verdana" panose="020B0604030504040204" pitchFamily="34" charset="0"/>
                          <a:cs typeface="Calibri" panose="020F0502020204030204" pitchFamily="34" charset="0"/>
                        </a:rPr>
                        <a:t> </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l">
                        <a:buFont typeface="Symbol" panose="05050102010706020507" pitchFamily="18" charset="2"/>
                        <a:buChar char=""/>
                      </a:pPr>
                      <a:r>
                        <a:rPr lang="en-US" sz="1400" dirty="0">
                          <a:effectLst/>
                          <a:latin typeface="Verdana" panose="020B0604030504040204" pitchFamily="34" charset="0"/>
                          <a:ea typeface="Verdana" panose="020B0604030504040204" pitchFamily="34" charset="0"/>
                          <a:cs typeface="Calibri" panose="020F0502020204030204" pitchFamily="34" charset="0"/>
                        </a:rPr>
                        <a:t>In general, regional landfills have good track record for environmental compliance</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p>
                      <a:pPr marL="228600" marR="0" algn="l">
                        <a:spcBef>
                          <a:spcPts val="0"/>
                        </a:spcBef>
                        <a:spcAft>
                          <a:spcPts val="0"/>
                        </a:spcAft>
                      </a:pPr>
                      <a:r>
                        <a:rPr lang="en-US" sz="1400" dirty="0">
                          <a:effectLst/>
                          <a:latin typeface="Verdana" panose="020B0604030504040204" pitchFamily="34" charset="0"/>
                          <a:ea typeface="Verdana" panose="020B0604030504040204" pitchFamily="34" charset="0"/>
                          <a:cs typeface="Calibri" panose="020F0502020204030204" pitchFamily="34" charset="0"/>
                        </a:rPr>
                        <a:t> </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buFont typeface="Symbol" panose="05050102010706020507" pitchFamily="18" charset="2"/>
                        <a:buChar char=""/>
                      </a:pPr>
                      <a:r>
                        <a:rPr lang="en-US" sz="1400" dirty="0">
                          <a:effectLst/>
                          <a:latin typeface="Verdana" panose="020B0604030504040204" pitchFamily="34" charset="0"/>
                          <a:ea typeface="Verdana" panose="020B0604030504040204" pitchFamily="34" charset="0"/>
                          <a:cs typeface="Calibri" panose="020F0502020204030204" pitchFamily="34" charset="0"/>
                        </a:rPr>
                        <a:t>Transportation and disposal are reliable </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l">
                        <a:buFont typeface="Symbol" panose="05050102010706020507" pitchFamily="18" charset="2"/>
                        <a:buChar char=""/>
                      </a:pPr>
                      <a:r>
                        <a:rPr lang="en-US" sz="1400" dirty="0">
                          <a:solidFill>
                            <a:schemeClr val="tx1"/>
                          </a:solidFill>
                          <a:effectLst/>
                          <a:latin typeface="Verdana" panose="020B0604030504040204" pitchFamily="34" charset="0"/>
                          <a:ea typeface="Verdana" panose="020B0604030504040204" pitchFamily="34" charset="0"/>
                          <a:cs typeface="Calibri" panose="020F0502020204030204" pitchFamily="34" charset="0"/>
                        </a:rPr>
                        <a:t>Transporting waste on certain roads may encounter short term interruptions</a:t>
                      </a:r>
                      <a:endParaRPr lang="en-US" sz="14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l">
                        <a:buFont typeface="Symbol" panose="05050102010706020507" pitchFamily="18" charset="2"/>
                        <a:buChar char=""/>
                      </a:pPr>
                      <a:r>
                        <a:rPr lang="en-US" sz="1400" dirty="0">
                          <a:solidFill>
                            <a:schemeClr val="tx1"/>
                          </a:solidFill>
                          <a:effectLst/>
                          <a:latin typeface="Verdana" panose="020B0604030504040204" pitchFamily="34" charset="0"/>
                          <a:ea typeface="Verdana" panose="020B0604030504040204" pitchFamily="34" charset="0"/>
                          <a:cs typeface="Calibri" panose="020F0502020204030204" pitchFamily="34" charset="0"/>
                        </a:rPr>
                        <a:t>County has contr</a:t>
                      </a:r>
                      <a:r>
                        <a:rPr lang="en-US" sz="1400" dirty="0">
                          <a:effectLst/>
                          <a:latin typeface="Verdana" panose="020B0604030504040204" pitchFamily="34" charset="0"/>
                          <a:ea typeface="Verdana" panose="020B0604030504040204" pitchFamily="34" charset="0"/>
                          <a:cs typeface="Calibri" panose="020F0502020204030204" pitchFamily="34" charset="0"/>
                        </a:rPr>
                        <a:t>ol and can manage environmental risks</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l">
                        <a:buFont typeface="Symbol" panose="05050102010706020507" pitchFamily="18" charset="2"/>
                        <a:buChar char=""/>
                      </a:pPr>
                      <a:r>
                        <a:rPr lang="en-US" sz="1400" dirty="0">
                          <a:effectLst/>
                          <a:latin typeface="Verdana" panose="020B0604030504040204" pitchFamily="34" charset="0"/>
                          <a:ea typeface="Verdana" panose="020B0604030504040204" pitchFamily="34" charset="0"/>
                          <a:cs typeface="Calibri" panose="020F0502020204030204" pitchFamily="34" charset="0"/>
                        </a:rPr>
                        <a:t>County can control nature of waste is disposed in the landfill</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117050"/>
                  </a:ext>
                </a:extLst>
              </a:tr>
            </a:tbl>
          </a:graphicData>
        </a:graphic>
      </p:graphicFrame>
    </p:spTree>
    <p:extLst>
      <p:ext uri="{BB962C8B-B14F-4D97-AF65-F5344CB8AC3E}">
        <p14:creationId xmlns:p14="http://schemas.microsoft.com/office/powerpoint/2010/main" val="1022747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244653" cy="11394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91871" y="308060"/>
            <a:ext cx="9942786"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Chapter 7 – Landfill Disposal Options</a:t>
            </a:r>
          </a:p>
        </p:txBody>
      </p:sp>
      <p:graphicFrame>
        <p:nvGraphicFramePr>
          <p:cNvPr id="6" name="Table 5">
            <a:extLst>
              <a:ext uri="{FF2B5EF4-FFF2-40B4-BE49-F238E27FC236}">
                <a16:creationId xmlns:a16="http://schemas.microsoft.com/office/drawing/2014/main" id="{D37C619A-8469-4958-A606-D575F9506946}"/>
              </a:ext>
            </a:extLst>
          </p:cNvPr>
          <p:cNvGraphicFramePr>
            <a:graphicFrameLocks noGrp="1"/>
          </p:cNvGraphicFramePr>
          <p:nvPr>
            <p:extLst>
              <p:ext uri="{D42A27DB-BD31-4B8C-83A1-F6EECF244321}">
                <p14:modId xmlns:p14="http://schemas.microsoft.com/office/powerpoint/2010/main" val="2204861312"/>
              </p:ext>
            </p:extLst>
          </p:nvPr>
        </p:nvGraphicFramePr>
        <p:xfrm>
          <a:off x="378230" y="1816449"/>
          <a:ext cx="11356427" cy="4966556"/>
        </p:xfrm>
        <a:graphic>
          <a:graphicData uri="http://schemas.openxmlformats.org/drawingml/2006/table">
            <a:tbl>
              <a:tblPr firstRow="1" firstCol="1" bandRow="1"/>
              <a:tblGrid>
                <a:gridCol w="3633952">
                  <a:extLst>
                    <a:ext uri="{9D8B030D-6E8A-4147-A177-3AD203B41FA5}">
                      <a16:colId xmlns:a16="http://schemas.microsoft.com/office/drawing/2014/main" val="1247928466"/>
                    </a:ext>
                  </a:extLst>
                </a:gridCol>
                <a:gridCol w="3784279">
                  <a:extLst>
                    <a:ext uri="{9D8B030D-6E8A-4147-A177-3AD203B41FA5}">
                      <a16:colId xmlns:a16="http://schemas.microsoft.com/office/drawing/2014/main" val="514534268"/>
                    </a:ext>
                  </a:extLst>
                </a:gridCol>
                <a:gridCol w="3938196">
                  <a:extLst>
                    <a:ext uri="{9D8B030D-6E8A-4147-A177-3AD203B41FA5}">
                      <a16:colId xmlns:a16="http://schemas.microsoft.com/office/drawing/2014/main" val="201454318"/>
                    </a:ext>
                  </a:extLst>
                </a:gridCol>
              </a:tblGrid>
              <a:tr h="0">
                <a:tc>
                  <a:txBody>
                    <a:bodyPr/>
                    <a:lstStyle/>
                    <a:p>
                      <a:pPr marL="0" lvl="0" indent="0" algn="l">
                        <a:buFont typeface="+mj-lt"/>
                        <a:buNone/>
                      </a:pPr>
                      <a:r>
                        <a:rPr lang="en-US" sz="1800" b="1" dirty="0">
                          <a:effectLst/>
                          <a:latin typeface="Calibri" panose="020F0502020204030204" pitchFamily="34" charset="0"/>
                          <a:cs typeface="Calibri" panose="020F0502020204030204" pitchFamily="34" charset="0"/>
                        </a:rPr>
                        <a:t>7. Environmental Considerations </a:t>
                      </a:r>
                      <a:endParaRPr lang="en-US" sz="1800" dirty="0">
                        <a:effectLst/>
                        <a:latin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marL="342900" lvl="0" indent="-342900" algn="l">
                        <a:buFont typeface="Symbol" panose="05050102010706020507" pitchFamily="18" charset="2"/>
                        <a:buChar char=""/>
                      </a:pPr>
                      <a:r>
                        <a:rPr lang="en-US" sz="16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Disposing of waste in a regional landfill has the same impact as disposing waste In-County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lvl="0" indent="-342900" algn="l">
                        <a:buFont typeface="Symbol" panose="05050102010706020507" pitchFamily="18" charset="2"/>
                        <a:buChar char=""/>
                      </a:pPr>
                      <a:r>
                        <a:rPr lang="en-US" sz="16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Disposing of waste in an In- County landfill has the same impact as disposing waste at a regional landfill.</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4811006"/>
                  </a:ext>
                </a:extLst>
              </a:tr>
              <a:tr h="941243">
                <a:tc>
                  <a:txBody>
                    <a:bodyPr/>
                    <a:lstStyle/>
                    <a:p>
                      <a:pPr marL="342900" marR="0" lvl="0" indent="-342900" algn="l">
                        <a:spcBef>
                          <a:spcPts val="0"/>
                        </a:spcBef>
                        <a:spcAft>
                          <a:spcPts val="0"/>
                        </a:spcAft>
                        <a:buFont typeface="Calibri" panose="020F0502020204030204" pitchFamily="34" charset="0"/>
                        <a:buChar char="-"/>
                      </a:pPr>
                      <a:r>
                        <a:rPr lang="en-US" sz="1400" b="1" i="1" dirty="0">
                          <a:effectLst/>
                          <a:latin typeface="Verdana" panose="020B0604030504040204" pitchFamily="34" charset="0"/>
                          <a:ea typeface="Calibri" panose="020F0502020204030204" pitchFamily="34" charset="0"/>
                          <a:cs typeface="Calibri" panose="020F0502020204030204" pitchFamily="34" charset="0"/>
                        </a:rPr>
                        <a:t>7.1 Impact from Landfilling:</a:t>
                      </a:r>
                      <a:endParaRPr lang="en-US" sz="1400" dirty="0">
                        <a:effectLst/>
                        <a:latin typeface="Verdana" panose="020B0604030504040204" pitchFamily="34" charset="0"/>
                        <a:ea typeface="Calibri" panose="020F0502020204030204" pitchFamily="34" charset="0"/>
                        <a:cs typeface="Times New Roman" panose="02020603050405020304" pitchFamily="18" charset="0"/>
                      </a:endParaRPr>
                    </a:p>
                    <a:p>
                      <a:pPr marL="342900" marR="0" lvl="0" indent="-342900" algn="l">
                        <a:spcBef>
                          <a:spcPts val="0"/>
                        </a:spcBef>
                        <a:spcAft>
                          <a:spcPts val="0"/>
                        </a:spcAft>
                        <a:buFont typeface="Calibri" panose="020F0502020204030204" pitchFamily="34" charset="0"/>
                        <a:buChar char="-"/>
                      </a:pPr>
                      <a:r>
                        <a:rPr lang="en-US" sz="1400" b="1" i="1" dirty="0">
                          <a:effectLst/>
                          <a:latin typeface="Verdana" panose="020B0604030504040204" pitchFamily="34" charset="0"/>
                          <a:ea typeface="Calibri" panose="020F0502020204030204" pitchFamily="34" charset="0"/>
                          <a:cs typeface="Calibri" panose="020F0502020204030204" pitchFamily="34" charset="0"/>
                        </a:rPr>
                        <a:t>Greenhouse gas (GHG) emissions</a:t>
                      </a:r>
                      <a:endParaRPr lang="en-US" sz="1400" dirty="0">
                        <a:effectLst/>
                        <a:latin typeface="Verdana" panose="020B0604030504040204" pitchFamily="34" charset="0"/>
                        <a:ea typeface="Calibri" panose="020F0502020204030204" pitchFamily="34" charset="0"/>
                        <a:cs typeface="Times New Roman" panose="02020603050405020304" pitchFamily="18" charset="0"/>
                      </a:endParaRPr>
                    </a:p>
                    <a:p>
                      <a:pPr marL="457200" marR="0" algn="l">
                        <a:spcBef>
                          <a:spcPts val="0"/>
                        </a:spcBef>
                        <a:spcAft>
                          <a:spcPts val="0"/>
                        </a:spcAft>
                      </a:pPr>
                      <a:r>
                        <a:rPr lang="en-US" sz="1400" dirty="0">
                          <a:effectLst/>
                          <a:latin typeface="Verdana" panose="020B0604030504040204" pitchFamily="34" charset="0"/>
                          <a:ea typeface="Times New Roman" panose="02020603050405020304" pitchFamily="18" charset="0"/>
                          <a:cs typeface="Calibri" panose="020F0502020204030204" pitchFamily="34" charset="0"/>
                        </a:rPr>
                        <a:t> </a:t>
                      </a:r>
                      <a:endParaRPr lang="en-US"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pPr marL="342900" lvl="0" indent="-342900" algn="l">
                        <a:buFont typeface="Symbol" panose="05050102010706020507" pitchFamily="18" charset="2"/>
                        <a:buChar char=""/>
                      </a:pPr>
                      <a:endParaRPr lang="en-US" sz="16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pPr marL="342900" lvl="0" indent="-342900" algn="l">
                        <a:buFont typeface="Symbol" panose="05050102010706020507" pitchFamily="18" charset="2"/>
                        <a:buChar char=""/>
                      </a:pPr>
                      <a:endParaRPr lang="en-US" sz="16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415849"/>
                  </a:ext>
                </a:extLst>
              </a:tr>
              <a:tr h="1729316">
                <a:tc>
                  <a:txBody>
                    <a:bodyPr/>
                    <a:lstStyle/>
                    <a:p>
                      <a:pPr marL="342900" marR="0" lvl="0" indent="-342900" algn="l">
                        <a:spcBef>
                          <a:spcPts val="0"/>
                        </a:spcBef>
                        <a:spcAft>
                          <a:spcPts val="0"/>
                        </a:spcAft>
                        <a:buFont typeface="Calibri" panose="020F0502020204030204" pitchFamily="34" charset="0"/>
                        <a:buChar char="-"/>
                      </a:pPr>
                      <a:r>
                        <a:rPr lang="en-US" sz="1400" b="1" i="1" dirty="0">
                          <a:effectLst/>
                          <a:latin typeface="Verdana" panose="020B0604030504040204" pitchFamily="34" charset="0"/>
                          <a:ea typeface="Calibri" panose="020F0502020204030204" pitchFamily="34" charset="0"/>
                          <a:cs typeface="Calibri" panose="020F0502020204030204" pitchFamily="34" charset="0"/>
                        </a:rPr>
                        <a:t>7.2 Impact from Transportation:</a:t>
                      </a:r>
                      <a:endParaRPr lang="en-US" sz="1400" dirty="0">
                        <a:effectLst/>
                        <a:latin typeface="Verdana" panose="020B0604030504040204" pitchFamily="34" charset="0"/>
                        <a:ea typeface="Calibri" panose="020F0502020204030204" pitchFamily="34" charset="0"/>
                        <a:cs typeface="Times New Roman" panose="02020603050405020304" pitchFamily="18" charset="0"/>
                      </a:endParaRPr>
                    </a:p>
                    <a:p>
                      <a:pPr marL="457200" marR="0" algn="l">
                        <a:spcBef>
                          <a:spcPts val="0"/>
                        </a:spcBef>
                        <a:spcAft>
                          <a:spcPts val="0"/>
                        </a:spcAft>
                      </a:pPr>
                      <a:r>
                        <a:rPr lang="en-US" sz="1400" dirty="0">
                          <a:effectLst/>
                          <a:latin typeface="Verdana" panose="020B0604030504040204" pitchFamily="34" charset="0"/>
                          <a:ea typeface="Times New Roman" panose="02020603050405020304" pitchFamily="18" charset="0"/>
                          <a:cs typeface="Calibri" panose="020F0502020204030204" pitchFamily="34" charset="0"/>
                        </a:rPr>
                        <a:t> </a:t>
                      </a:r>
                      <a:r>
                        <a:rPr lang="en-US" sz="1600" dirty="0">
                          <a:effectLst/>
                          <a:latin typeface="Verdana" panose="020B0604030504040204" pitchFamily="34" charset="0"/>
                          <a:ea typeface="Times New Roman" panose="02020603050405020304" pitchFamily="18" charset="0"/>
                          <a:cs typeface="Calibri" panose="020F0502020204030204" pitchFamily="34" charset="0"/>
                        </a:rPr>
                        <a:t>Waste Disposed </a:t>
                      </a:r>
                      <a:endParaRPr lang="en-US" sz="1600" dirty="0">
                        <a:effectLst/>
                        <a:latin typeface="Verdana" panose="020B060403050404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600" dirty="0">
                          <a:effectLst/>
                          <a:latin typeface="Verdana" panose="020B0604030504040204" pitchFamily="34" charset="0"/>
                          <a:ea typeface="Times New Roman" panose="02020603050405020304" pitchFamily="18" charset="0"/>
                          <a:cs typeface="Calibri" panose="020F0502020204030204" pitchFamily="34" charset="0"/>
                        </a:rPr>
                        <a:t>       </a:t>
                      </a:r>
                      <a:r>
                        <a:rPr lang="en-US" sz="1600" b="1" dirty="0">
                          <a:effectLst/>
                          <a:latin typeface="Verdana" panose="020B0604030504040204" pitchFamily="34" charset="0"/>
                          <a:ea typeface="Times New Roman" panose="02020603050405020304" pitchFamily="18" charset="0"/>
                          <a:cs typeface="Calibri" panose="020F0502020204030204" pitchFamily="34" charset="0"/>
                        </a:rPr>
                        <a:t>2030</a:t>
                      </a:r>
                      <a:r>
                        <a:rPr lang="en-US" sz="1600" dirty="0">
                          <a:effectLst/>
                          <a:latin typeface="Verdana" panose="020B0604030504040204" pitchFamily="34" charset="0"/>
                          <a:ea typeface="Times New Roman" panose="02020603050405020304" pitchFamily="18" charset="0"/>
                          <a:cs typeface="Calibri" panose="020F0502020204030204" pitchFamily="34" charset="0"/>
                        </a:rPr>
                        <a:t> – 216,000 tons/year              </a:t>
                      </a:r>
                      <a:endParaRPr lang="en-US" sz="1600" dirty="0">
                        <a:effectLst/>
                        <a:latin typeface="Verdana" panose="020B060403050404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600" dirty="0">
                          <a:effectLst/>
                          <a:latin typeface="Verdana" panose="020B0604030504040204" pitchFamily="34" charset="0"/>
                          <a:ea typeface="Times New Roman" panose="02020603050405020304" pitchFamily="18" charset="0"/>
                          <a:cs typeface="Calibri" panose="020F0502020204030204" pitchFamily="34" charset="0"/>
                        </a:rPr>
                        <a:t>       6,800–7,000 trips/year </a:t>
                      </a:r>
                      <a:endParaRPr lang="en-US" sz="1600" dirty="0">
                        <a:effectLst/>
                        <a:latin typeface="Verdana" panose="020B060403050404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600" dirty="0">
                          <a:effectLst/>
                          <a:latin typeface="Verdana" panose="020B0604030504040204" pitchFamily="34" charset="0"/>
                          <a:ea typeface="Times New Roman" panose="02020603050405020304" pitchFamily="18" charset="0"/>
                          <a:cs typeface="Calibri" panose="020F0502020204030204" pitchFamily="34" charset="0"/>
                        </a:rPr>
                        <a:t>                   </a:t>
                      </a:r>
                      <a:endParaRPr lang="en-US" sz="1600" dirty="0">
                        <a:effectLst/>
                        <a:latin typeface="Verdana" panose="020B060403050404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600" b="1" dirty="0">
                          <a:effectLst/>
                          <a:latin typeface="Verdana" panose="020B0604030504040204" pitchFamily="34" charset="0"/>
                          <a:ea typeface="Times New Roman" panose="02020603050405020304" pitchFamily="18" charset="0"/>
                          <a:cs typeface="Calibri" panose="020F0502020204030204" pitchFamily="34" charset="0"/>
                        </a:rPr>
                        <a:t>       2040</a:t>
                      </a:r>
                      <a:r>
                        <a:rPr lang="en-US" sz="1600" dirty="0">
                          <a:effectLst/>
                          <a:latin typeface="Verdana" panose="020B0604030504040204" pitchFamily="34" charset="0"/>
                          <a:ea typeface="Times New Roman" panose="02020603050405020304" pitchFamily="18" charset="0"/>
                          <a:cs typeface="Calibri" panose="020F0502020204030204" pitchFamily="34" charset="0"/>
                        </a:rPr>
                        <a:t> – 250,000 tons/year</a:t>
                      </a:r>
                      <a:endParaRPr lang="en-US" sz="1600" dirty="0">
                        <a:effectLst/>
                        <a:latin typeface="Verdana" panose="020B060403050404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600" dirty="0">
                          <a:effectLst/>
                          <a:latin typeface="Verdana" panose="020B0604030504040204" pitchFamily="34" charset="0"/>
                          <a:ea typeface="Times New Roman" panose="02020603050405020304" pitchFamily="18" charset="0"/>
                          <a:cs typeface="Calibri" panose="020F0502020204030204" pitchFamily="34" charset="0"/>
                        </a:rPr>
                        <a:t>       7,800–9,000 trips/year</a:t>
                      </a:r>
                      <a:endParaRPr lang="en-US"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effectLst/>
                          <a:latin typeface="Verdana" panose="020B0604030504040204" pitchFamily="34" charset="0"/>
                          <a:ea typeface="Times New Roman" panose="02020603050405020304" pitchFamily="18" charset="0"/>
                          <a:cs typeface="Calibri" panose="020F0502020204030204" pitchFamily="34" charset="0"/>
                        </a:rPr>
                        <a:t> </a:t>
                      </a:r>
                      <a:endParaRPr lang="en-US" sz="160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l">
                        <a:buFont typeface="Symbol" panose="05050102010706020507" pitchFamily="18" charset="2"/>
                        <a:buChar char=""/>
                      </a:pPr>
                      <a:r>
                        <a:rPr lang="en-US" sz="1600" dirty="0">
                          <a:effectLst/>
                          <a:latin typeface="Verdana" panose="020B0604030504040204" pitchFamily="34" charset="0"/>
                          <a:ea typeface="Verdana" panose="020B0604030504040204" pitchFamily="34" charset="0"/>
                          <a:cs typeface="Calibri" panose="020F0502020204030204" pitchFamily="34" charset="0"/>
                        </a:rPr>
                        <a:t>In 2030, 2</a:t>
                      </a:r>
                      <a:r>
                        <a:rPr lang="en-US" sz="1600" baseline="0" dirty="0">
                          <a:effectLst/>
                          <a:latin typeface="Verdana" panose="020B0604030504040204" pitchFamily="34" charset="0"/>
                          <a:ea typeface="Verdana" panose="020B0604030504040204" pitchFamily="34" charset="0"/>
                          <a:cs typeface="Calibri" panose="020F0502020204030204" pitchFamily="34" charset="0"/>
                        </a:rPr>
                        <a:t>–</a:t>
                      </a:r>
                      <a:r>
                        <a:rPr lang="en-US" sz="1600" dirty="0">
                          <a:effectLst/>
                          <a:latin typeface="Verdana" panose="020B0604030504040204" pitchFamily="34" charset="0"/>
                          <a:ea typeface="Verdana" panose="020B0604030504040204" pitchFamily="34" charset="0"/>
                          <a:cs typeface="Calibri" panose="020F0502020204030204" pitchFamily="34" charset="0"/>
                        </a:rPr>
                        <a:t>2.1 million truck miles and emissions along local roads and highways 97 and 197</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p>
                      <a:pPr marL="228600" marR="0" algn="l">
                        <a:spcBef>
                          <a:spcPts val="0"/>
                        </a:spcBef>
                        <a:spcAft>
                          <a:spcPts val="0"/>
                        </a:spcAft>
                      </a:pPr>
                      <a:r>
                        <a:rPr lang="en-US" sz="1600" dirty="0">
                          <a:effectLst/>
                          <a:latin typeface="Verdana" panose="020B0604030504040204" pitchFamily="34" charset="0"/>
                          <a:ea typeface="Verdana" panose="020B0604030504040204" pitchFamily="34" charset="0"/>
                          <a:cs typeface="Calibri" panose="020F0502020204030204" pitchFamily="34" charset="0"/>
                        </a:rPr>
                        <a:t> </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l">
                        <a:buFont typeface="Symbol" panose="05050102010706020507" pitchFamily="18" charset="2"/>
                        <a:buChar char=""/>
                      </a:pPr>
                      <a:r>
                        <a:rPr lang="en-US" sz="1600" dirty="0">
                          <a:effectLst/>
                          <a:latin typeface="Verdana" panose="020B0604030504040204" pitchFamily="34" charset="0"/>
                          <a:ea typeface="Verdana" panose="020B0604030504040204" pitchFamily="34" charset="0"/>
                          <a:cs typeface="Calibri" panose="020F0502020204030204" pitchFamily="34" charset="0"/>
                        </a:rPr>
                        <a:t>In 2040, 2.3–2.7 million truck miles and emissions along highways 97 and 197</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effectLst/>
                          <a:latin typeface="Verdana" panose="020B0604030504040204" pitchFamily="34" charset="0"/>
                          <a:ea typeface="Times New Roman" panose="02020603050405020304" pitchFamily="18" charset="0"/>
                          <a:cs typeface="Calibri" panose="020F0502020204030204" pitchFamily="34" charset="0"/>
                        </a:rPr>
                        <a:t> </a:t>
                      </a:r>
                      <a:endParaRPr lang="en-US" sz="160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l">
                        <a:buFont typeface="Symbol" panose="05050102010706020507" pitchFamily="18" charset="2"/>
                        <a:buChar char=""/>
                      </a:pPr>
                      <a:r>
                        <a:rPr lang="en-US" sz="1600" dirty="0">
                          <a:effectLst/>
                          <a:latin typeface="Verdana" panose="020B0604030504040204" pitchFamily="34" charset="0"/>
                          <a:ea typeface="Verdana" panose="020B0604030504040204" pitchFamily="34" charset="0"/>
                          <a:cs typeface="Calibri" panose="020F0502020204030204" pitchFamily="34" charset="0"/>
                        </a:rPr>
                        <a:t>In 2030, 340,000-350,000 truck miles and emissions along local roads and highways </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p>
                      <a:pPr marL="228600" marR="0" algn="l">
                        <a:spcBef>
                          <a:spcPts val="0"/>
                        </a:spcBef>
                        <a:spcAft>
                          <a:spcPts val="0"/>
                        </a:spcAft>
                      </a:pPr>
                      <a:r>
                        <a:rPr lang="en-US" sz="1600" dirty="0">
                          <a:effectLst/>
                          <a:latin typeface="Verdana" panose="020B0604030504040204" pitchFamily="34" charset="0"/>
                          <a:ea typeface="Verdana" panose="020B0604030504040204" pitchFamily="34" charset="0"/>
                          <a:cs typeface="Calibri" panose="020F0502020204030204" pitchFamily="34" charset="0"/>
                        </a:rPr>
                        <a:t> </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l">
                        <a:buFont typeface="Symbol" panose="05050102010706020507" pitchFamily="18" charset="2"/>
                        <a:buChar char=""/>
                      </a:pPr>
                      <a:r>
                        <a:rPr lang="en-US" sz="1600" dirty="0">
                          <a:effectLst/>
                          <a:latin typeface="Verdana" panose="020B0604030504040204" pitchFamily="34" charset="0"/>
                          <a:ea typeface="Verdana" panose="020B0604030504040204" pitchFamily="34" charset="0"/>
                          <a:cs typeface="Calibri" panose="020F0502020204030204" pitchFamily="34" charset="0"/>
                        </a:rPr>
                        <a:t>In 2040, 390,000-450,000 truck miles and emissions along local roads and highways </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904216"/>
                  </a:ext>
                </a:extLst>
              </a:tr>
              <a:tr h="1800273">
                <a:tc>
                  <a:txBody>
                    <a:bodyPr/>
                    <a:lstStyle/>
                    <a:p>
                      <a:pPr marL="342900" marR="0" lvl="0" indent="-342900" algn="l">
                        <a:spcBef>
                          <a:spcPts val="0"/>
                        </a:spcBef>
                        <a:spcAft>
                          <a:spcPts val="0"/>
                        </a:spcAft>
                        <a:buFont typeface="Calibri" panose="020F0502020204030204" pitchFamily="34" charset="0"/>
                        <a:buChar char="-"/>
                      </a:pPr>
                      <a:r>
                        <a:rPr lang="en-US" sz="1400" b="1" i="1" dirty="0">
                          <a:effectLst/>
                          <a:latin typeface="Verdana" panose="020B0604030504040204" pitchFamily="34" charset="0"/>
                          <a:ea typeface="Calibri" panose="020F0502020204030204" pitchFamily="34" charset="0"/>
                          <a:cs typeface="Calibri" panose="020F0502020204030204" pitchFamily="34" charset="0"/>
                        </a:rPr>
                        <a:t>7.3 Impact on Land </a:t>
                      </a:r>
                      <a:endParaRPr lang="en-US" sz="14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285750" marR="0" indent="-285750" algn="l">
                        <a:spcBef>
                          <a:spcPts val="0"/>
                        </a:spcBef>
                        <a:spcAft>
                          <a:spcPts val="0"/>
                        </a:spcAft>
                        <a:buFont typeface="Arial" panose="020B0604020202020204" pitchFamily="34" charset="0"/>
                        <a:buChar char="•"/>
                      </a:pPr>
                      <a:r>
                        <a:rPr lang="en-US" sz="1600" dirty="0">
                          <a:effectLst/>
                          <a:latin typeface="Verdana" panose="020B0604030504040204" pitchFamily="34" charset="0"/>
                          <a:ea typeface="Times New Roman" panose="02020603050405020304" pitchFamily="18" charset="0"/>
                          <a:cs typeface="Calibri" panose="020F0502020204030204" pitchFamily="34" charset="0"/>
                        </a:rPr>
                        <a:t>Existing regional landfills are permitted and will continue to fill designated sites with or without Deschutes County waste</a:t>
                      </a:r>
                      <a:endParaRPr lang="en-US"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285750" marR="0" indent="-285750" algn="l">
                        <a:spcBef>
                          <a:spcPts val="0"/>
                        </a:spcBef>
                        <a:spcAft>
                          <a:spcPts val="0"/>
                        </a:spcAft>
                        <a:buFont typeface="Arial" panose="020B0604020202020204" pitchFamily="34" charset="0"/>
                        <a:buChar char="•"/>
                      </a:pPr>
                      <a:r>
                        <a:rPr lang="en-US" sz="1600" dirty="0">
                          <a:effectLst/>
                          <a:latin typeface="Verdana" panose="020B0604030504040204" pitchFamily="34" charset="0"/>
                          <a:ea typeface="Times New Roman" panose="02020603050405020304" pitchFamily="18" charset="0"/>
                          <a:cs typeface="Calibri" panose="020F0502020204030204" pitchFamily="34" charset="0"/>
                        </a:rPr>
                        <a:t> </a:t>
                      </a:r>
                      <a:r>
                        <a:rPr lang="en-US" sz="1600" dirty="0">
                          <a:effectLst/>
                          <a:latin typeface="Verdana" panose="020B0604030504040204" pitchFamily="34" charset="0"/>
                          <a:ea typeface="Verdana" panose="020B0604030504040204" pitchFamily="34" charset="0"/>
                          <a:cs typeface="Calibri" panose="020F0502020204030204" pitchFamily="34" charset="0"/>
                        </a:rPr>
                        <a:t>County will need to disturb 400-500 acres*</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l">
                        <a:buFont typeface="Symbol" panose="05050102010706020507" pitchFamily="18" charset="2"/>
                        <a:buChar char=""/>
                      </a:pPr>
                      <a:r>
                        <a:rPr lang="en-US" sz="1600" dirty="0">
                          <a:effectLst/>
                          <a:latin typeface="Verdana" panose="020B0604030504040204" pitchFamily="34" charset="0"/>
                          <a:ea typeface="Verdana" panose="020B0604030504040204" pitchFamily="34" charset="0"/>
                          <a:cs typeface="Calibri" panose="020F0502020204030204" pitchFamily="34" charset="0"/>
                        </a:rPr>
                        <a:t>County may adopt mitigating measures as necessary </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p>
                      <a:pPr marL="0" marR="0" algn="l">
                        <a:spcBef>
                          <a:spcPts val="0"/>
                        </a:spcBef>
                        <a:spcAft>
                          <a:spcPts val="0"/>
                        </a:spcAft>
                      </a:pPr>
                      <a:r>
                        <a:rPr lang="en-US" sz="1600" b="1" dirty="0">
                          <a:effectLst/>
                          <a:latin typeface="Verdana" panose="020B0604030504040204" pitchFamily="34" charset="0"/>
                          <a:ea typeface="Times New Roman" panose="02020603050405020304" pitchFamily="18" charset="0"/>
                          <a:cs typeface="Calibri" panose="020F0502020204030204" pitchFamily="34" charset="0"/>
                        </a:rPr>
                        <a:t>*Note:</a:t>
                      </a:r>
                      <a:r>
                        <a:rPr lang="en-US" sz="1600" dirty="0">
                          <a:effectLst/>
                          <a:latin typeface="Verdana" panose="020B0604030504040204" pitchFamily="34" charset="0"/>
                          <a:ea typeface="Times New Roman" panose="02020603050405020304" pitchFamily="18" charset="0"/>
                          <a:cs typeface="Calibri" panose="020F0502020204030204" pitchFamily="34" charset="0"/>
                        </a:rPr>
                        <a:t> Existing quarry sites might provide opportunity to restore disturbed land </a:t>
                      </a:r>
                      <a:endParaRPr lang="en-US"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9522394"/>
                  </a:ext>
                </a:extLst>
              </a:tr>
            </a:tbl>
          </a:graphicData>
        </a:graphic>
      </p:graphicFrame>
      <p:sp>
        <p:nvSpPr>
          <p:cNvPr id="12" name="Rectangle 2">
            <a:extLst>
              <a:ext uri="{FF2B5EF4-FFF2-40B4-BE49-F238E27FC236}">
                <a16:creationId xmlns:a16="http://schemas.microsoft.com/office/drawing/2014/main" id="{0C499D8A-3E83-4402-80E7-53C2AE53B7E8}"/>
              </a:ext>
            </a:extLst>
          </p:cNvPr>
          <p:cNvSpPr>
            <a:spLocks noChangeArrowheads="1"/>
          </p:cNvSpPr>
          <p:nvPr/>
        </p:nvSpPr>
        <p:spPr bwMode="auto">
          <a:xfrm>
            <a:off x="2586311" y="22848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242783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91871" y="308060"/>
            <a:ext cx="9942786"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Chapter 7 – Landfill Disposal</a:t>
            </a:r>
          </a:p>
        </p:txBody>
      </p:sp>
      <p:sp>
        <p:nvSpPr>
          <p:cNvPr id="3" name="TextBox 2"/>
          <p:cNvSpPr txBox="1"/>
          <p:nvPr/>
        </p:nvSpPr>
        <p:spPr>
          <a:xfrm>
            <a:off x="1334527" y="1698886"/>
            <a:ext cx="3605773" cy="658835"/>
          </a:xfrm>
          <a:prstGeom prst="rect">
            <a:avLst/>
          </a:prstGeom>
          <a:noFill/>
        </p:spPr>
        <p:txBody>
          <a:bodyPr wrap="square" rtlCol="0">
            <a:spAutoFit/>
          </a:bodyPr>
          <a:lstStyle/>
          <a:p>
            <a:pPr>
              <a:lnSpc>
                <a:spcPct val="150000"/>
              </a:lnSpc>
            </a:pPr>
            <a:r>
              <a:rPr lang="en-US" sz="2800" b="1" dirty="0">
                <a:solidFill>
                  <a:schemeClr val="accent1">
                    <a:lumMod val="75000"/>
                  </a:schemeClr>
                </a:solidFill>
                <a:latin typeface="Arial" panose="020B0604020202020204" pitchFamily="34" charset="0"/>
                <a:cs typeface="Arial" panose="020B0604020202020204" pitchFamily="34" charset="0"/>
              </a:rPr>
              <a:t>Recommendations:</a:t>
            </a:r>
          </a:p>
        </p:txBody>
      </p:sp>
      <p:sp>
        <p:nvSpPr>
          <p:cNvPr id="4" name="TextBox 3">
            <a:extLst>
              <a:ext uri="{FF2B5EF4-FFF2-40B4-BE49-F238E27FC236}">
                <a16:creationId xmlns:a16="http://schemas.microsoft.com/office/drawing/2014/main" id="{75F28D72-EA0D-4822-A83B-1E1DE2358DB1}"/>
              </a:ext>
            </a:extLst>
          </p:cNvPr>
          <p:cNvSpPr txBox="1"/>
          <p:nvPr/>
        </p:nvSpPr>
        <p:spPr>
          <a:xfrm>
            <a:off x="1334527" y="2421842"/>
            <a:ext cx="10006573" cy="4401205"/>
          </a:xfrm>
          <a:prstGeom prst="rect">
            <a:avLst/>
          </a:prstGeom>
          <a:noFill/>
        </p:spPr>
        <p:txBody>
          <a:bodyPr wrap="square" rtlCol="0">
            <a:spAutoFit/>
          </a:bodyPr>
          <a:lstStyle/>
          <a:p>
            <a:r>
              <a:rPr lang="en-US" sz="2000" b="1" u="sng" dirty="0">
                <a:solidFill>
                  <a:schemeClr val="accent1">
                    <a:lumMod val="75000"/>
                  </a:schemeClr>
                </a:solidFill>
                <a:latin typeface="Arial" panose="020B0604020202020204" pitchFamily="34" charset="0"/>
                <a:cs typeface="Arial" panose="020B0604020202020204" pitchFamily="34" charset="0"/>
              </a:rPr>
              <a:t>7.1 Recommendation</a:t>
            </a:r>
            <a:r>
              <a:rPr lang="en-US" sz="2000" dirty="0">
                <a:solidFill>
                  <a:schemeClr val="accent1">
                    <a:lumMod val="75000"/>
                  </a:schemeClr>
                </a:solidFill>
                <a:latin typeface="Arial" panose="020B0604020202020204" pitchFamily="34" charset="0"/>
                <a:cs typeface="Arial" panose="020B0604020202020204" pitchFamily="34" charset="0"/>
              </a:rPr>
              <a:t> – The County should site and permit a new in-County landfill to be operational when the Knott Landfill closes. The landfill should be</a:t>
            </a:r>
          </a:p>
          <a:p>
            <a:r>
              <a:rPr lang="en-US" sz="2000" dirty="0">
                <a:solidFill>
                  <a:schemeClr val="accent1">
                    <a:lumMod val="75000"/>
                  </a:schemeClr>
                </a:solidFill>
                <a:latin typeface="Arial" panose="020B0604020202020204" pitchFamily="34" charset="0"/>
                <a:cs typeface="Arial" panose="020B0604020202020204" pitchFamily="34" charset="0"/>
              </a:rPr>
              <a:t>capable to handle all waste streams generated in the County.</a:t>
            </a:r>
          </a:p>
          <a:p>
            <a:endParaRPr lang="en-US" sz="2000" dirty="0">
              <a:solidFill>
                <a:schemeClr val="accent1">
                  <a:lumMod val="75000"/>
                </a:schemeClr>
              </a:solidFill>
              <a:latin typeface="Arial" panose="020B0604020202020204" pitchFamily="34" charset="0"/>
              <a:cs typeface="Arial" panose="020B0604020202020204" pitchFamily="34" charset="0"/>
            </a:endParaRPr>
          </a:p>
          <a:p>
            <a:r>
              <a:rPr lang="en-US" sz="2000" b="1" u="sng" dirty="0">
                <a:solidFill>
                  <a:schemeClr val="accent1">
                    <a:lumMod val="75000"/>
                  </a:schemeClr>
                </a:solidFill>
                <a:latin typeface="Arial" panose="020B0604020202020204" pitchFamily="34" charset="0"/>
                <a:cs typeface="Arial" panose="020B0604020202020204" pitchFamily="34" charset="0"/>
              </a:rPr>
              <a:t>Rational</a:t>
            </a:r>
            <a:r>
              <a:rPr lang="en-US" sz="2000" b="1" dirty="0">
                <a:solidFill>
                  <a:schemeClr val="accent1">
                    <a:lumMod val="75000"/>
                  </a:schemeClr>
                </a:solidFill>
                <a:latin typeface="Arial" panose="020B0604020202020204" pitchFamily="34" charset="0"/>
                <a:cs typeface="Arial" panose="020B0604020202020204" pitchFamily="34" charset="0"/>
              </a:rPr>
              <a:t> – </a:t>
            </a:r>
            <a:r>
              <a:rPr lang="en-US" sz="2000" dirty="0">
                <a:solidFill>
                  <a:schemeClr val="accent1">
                    <a:lumMod val="75000"/>
                  </a:schemeClr>
                </a:solidFill>
                <a:latin typeface="Arial" panose="020B0604020202020204" pitchFamily="34" charset="0"/>
                <a:cs typeface="Arial" panose="020B0604020202020204" pitchFamily="34" charset="0"/>
              </a:rPr>
              <a:t>The SWMP has identified and recommends several actions for County and</a:t>
            </a:r>
          </a:p>
          <a:p>
            <a:r>
              <a:rPr lang="en-US" sz="2000" dirty="0">
                <a:solidFill>
                  <a:schemeClr val="accent1">
                    <a:lumMod val="75000"/>
                  </a:schemeClr>
                </a:solidFill>
                <a:latin typeface="Arial" panose="020B0604020202020204" pitchFamily="34" charset="0"/>
                <a:cs typeface="Arial" panose="020B0604020202020204" pitchFamily="34" charset="0"/>
              </a:rPr>
              <a:t>cities to take to reduce the amount of waste to be disposed in a future landfill. It also</a:t>
            </a:r>
          </a:p>
          <a:p>
            <a:r>
              <a:rPr lang="en-US" sz="2000" dirty="0">
                <a:solidFill>
                  <a:schemeClr val="accent1">
                    <a:lumMod val="75000"/>
                  </a:schemeClr>
                </a:solidFill>
                <a:latin typeface="Arial" panose="020B0604020202020204" pitchFamily="34" charset="0"/>
                <a:cs typeface="Arial" panose="020B0604020202020204" pitchFamily="34" charset="0"/>
              </a:rPr>
              <a:t>recognizes that alternative technologies are continuing to develop that may at some</a:t>
            </a:r>
          </a:p>
          <a:p>
            <a:r>
              <a:rPr lang="en-US" sz="2000" dirty="0">
                <a:solidFill>
                  <a:schemeClr val="accent1">
                    <a:lumMod val="75000"/>
                  </a:schemeClr>
                </a:solidFill>
                <a:latin typeface="Arial" panose="020B0604020202020204" pitchFamily="34" charset="0"/>
                <a:cs typeface="Arial" panose="020B0604020202020204" pitchFamily="34" charset="0"/>
              </a:rPr>
              <a:t>point prove to be feasible for extracting additional resources from the waste stream</a:t>
            </a:r>
          </a:p>
          <a:p>
            <a:r>
              <a:rPr lang="en-US" sz="2000" dirty="0">
                <a:solidFill>
                  <a:schemeClr val="accent1">
                    <a:lumMod val="75000"/>
                  </a:schemeClr>
                </a:solidFill>
                <a:latin typeface="Arial" panose="020B0604020202020204" pitchFamily="34" charset="0"/>
                <a:cs typeface="Arial" panose="020B0604020202020204" pitchFamily="34" charset="0"/>
              </a:rPr>
              <a:t>and creating some form of renewable energy. Progress on these technologies can be</a:t>
            </a:r>
          </a:p>
          <a:p>
            <a:r>
              <a:rPr lang="en-US" sz="2000" dirty="0">
                <a:solidFill>
                  <a:schemeClr val="accent1">
                    <a:lumMod val="75000"/>
                  </a:schemeClr>
                </a:solidFill>
                <a:latin typeface="Arial" panose="020B0604020202020204" pitchFamily="34" charset="0"/>
                <a:cs typeface="Arial" panose="020B0604020202020204" pitchFamily="34" charset="0"/>
              </a:rPr>
              <a:t>monitored. However, the best approach for managing and disposing waste</a:t>
            </a:r>
          </a:p>
          <a:p>
            <a:r>
              <a:rPr lang="en-US" sz="2000" dirty="0">
                <a:solidFill>
                  <a:schemeClr val="accent1">
                    <a:lumMod val="75000"/>
                  </a:schemeClr>
                </a:solidFill>
                <a:latin typeface="Arial" panose="020B0604020202020204" pitchFamily="34" charset="0"/>
                <a:cs typeface="Arial" panose="020B0604020202020204" pitchFamily="34" charset="0"/>
              </a:rPr>
              <a:t>that cannot be recycled or diverted is to continue to operate an in-County landfill. It</a:t>
            </a:r>
          </a:p>
          <a:p>
            <a:r>
              <a:rPr lang="en-US" sz="2000" dirty="0">
                <a:solidFill>
                  <a:schemeClr val="accent1">
                    <a:lumMod val="75000"/>
                  </a:schemeClr>
                </a:solidFill>
                <a:latin typeface="Arial" panose="020B0604020202020204" pitchFamily="34" charset="0"/>
                <a:cs typeface="Arial" panose="020B0604020202020204" pitchFamily="34" charset="0"/>
              </a:rPr>
              <a:t>provides flexibility and maximizes control for managing the County’s waste streams,</a:t>
            </a:r>
          </a:p>
          <a:p>
            <a:r>
              <a:rPr lang="en-US" sz="2000" dirty="0">
                <a:solidFill>
                  <a:schemeClr val="accent1">
                    <a:lumMod val="75000"/>
                  </a:schemeClr>
                </a:solidFill>
                <a:latin typeface="Arial" panose="020B0604020202020204" pitchFamily="34" charset="0"/>
                <a:cs typeface="Arial" panose="020B0604020202020204" pitchFamily="34" charset="0"/>
              </a:rPr>
              <a:t>avoids impacts resulting from transporting waste long distances over highways and will be cost effective in the long run.</a:t>
            </a:r>
          </a:p>
        </p:txBody>
      </p:sp>
    </p:spTree>
    <p:extLst>
      <p:ext uri="{BB962C8B-B14F-4D97-AF65-F5344CB8AC3E}">
        <p14:creationId xmlns:p14="http://schemas.microsoft.com/office/powerpoint/2010/main" val="303834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91871" y="308060"/>
            <a:ext cx="9942786"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Chapter 7 – Landfill Disposal</a:t>
            </a:r>
          </a:p>
        </p:txBody>
      </p:sp>
      <p:sp>
        <p:nvSpPr>
          <p:cNvPr id="3" name="TextBox 2"/>
          <p:cNvSpPr txBox="1"/>
          <p:nvPr/>
        </p:nvSpPr>
        <p:spPr>
          <a:xfrm>
            <a:off x="1334527" y="1768810"/>
            <a:ext cx="3605773" cy="658835"/>
          </a:xfrm>
          <a:prstGeom prst="rect">
            <a:avLst/>
          </a:prstGeom>
          <a:noFill/>
        </p:spPr>
        <p:txBody>
          <a:bodyPr wrap="square" rtlCol="0">
            <a:spAutoFit/>
          </a:bodyPr>
          <a:lstStyle/>
          <a:p>
            <a:pPr>
              <a:lnSpc>
                <a:spcPct val="150000"/>
              </a:lnSpc>
            </a:pPr>
            <a:r>
              <a:rPr lang="en-US" sz="2800" b="1" dirty="0">
                <a:solidFill>
                  <a:schemeClr val="accent1">
                    <a:lumMod val="75000"/>
                  </a:schemeClr>
                </a:solidFill>
                <a:latin typeface="Arial" panose="020B0604020202020204" pitchFamily="34" charset="0"/>
                <a:cs typeface="Arial" panose="020B0604020202020204" pitchFamily="34" charset="0"/>
              </a:rPr>
              <a:t>Recommendations:</a:t>
            </a:r>
          </a:p>
        </p:txBody>
      </p:sp>
      <p:sp>
        <p:nvSpPr>
          <p:cNvPr id="4" name="TextBox 3">
            <a:extLst>
              <a:ext uri="{FF2B5EF4-FFF2-40B4-BE49-F238E27FC236}">
                <a16:creationId xmlns:a16="http://schemas.microsoft.com/office/drawing/2014/main" id="{75F28D72-EA0D-4822-A83B-1E1DE2358DB1}"/>
              </a:ext>
            </a:extLst>
          </p:cNvPr>
          <p:cNvSpPr txBox="1"/>
          <p:nvPr/>
        </p:nvSpPr>
        <p:spPr>
          <a:xfrm>
            <a:off x="1372626" y="2639500"/>
            <a:ext cx="9066773" cy="2554545"/>
          </a:xfrm>
          <a:prstGeom prst="rect">
            <a:avLst/>
          </a:prstGeom>
          <a:noFill/>
        </p:spPr>
        <p:txBody>
          <a:bodyPr wrap="square" rtlCol="0">
            <a:spAutoFit/>
          </a:bodyPr>
          <a:lstStyle/>
          <a:p>
            <a:r>
              <a:rPr lang="en-US" sz="2000" b="1" u="sng" dirty="0">
                <a:solidFill>
                  <a:schemeClr val="accent1">
                    <a:lumMod val="75000"/>
                  </a:schemeClr>
                </a:solidFill>
                <a:latin typeface="Arial" panose="020B0604020202020204" pitchFamily="34" charset="0"/>
                <a:cs typeface="Arial" panose="020B0604020202020204" pitchFamily="34" charset="0"/>
              </a:rPr>
              <a:t>7.2 Recommendation</a:t>
            </a:r>
            <a:r>
              <a:rPr lang="en-US" sz="2000" b="1" dirty="0">
                <a:solidFill>
                  <a:schemeClr val="accent1">
                    <a:lumMod val="75000"/>
                  </a:schemeClr>
                </a:solidFill>
                <a:latin typeface="Arial" panose="020B0604020202020204" pitchFamily="34" charset="0"/>
                <a:cs typeface="Arial" panose="020B0604020202020204" pitchFamily="34" charset="0"/>
              </a:rPr>
              <a:t> – </a:t>
            </a:r>
            <a:r>
              <a:rPr lang="en-US" sz="2000" dirty="0">
                <a:solidFill>
                  <a:schemeClr val="accent1">
                    <a:lumMod val="75000"/>
                  </a:schemeClr>
                </a:solidFill>
                <a:latin typeface="Arial" panose="020B0604020202020204" pitchFamily="34" charset="0"/>
                <a:cs typeface="Arial" panose="020B0604020202020204" pitchFamily="34" charset="0"/>
              </a:rPr>
              <a:t>The County should begin a formal process to site and permit a new landfill by 2021.</a:t>
            </a:r>
          </a:p>
          <a:p>
            <a:endParaRPr lang="en-US" sz="2000" dirty="0">
              <a:solidFill>
                <a:schemeClr val="accent1">
                  <a:lumMod val="75000"/>
                </a:schemeClr>
              </a:solidFill>
              <a:latin typeface="Arial" panose="020B0604020202020204" pitchFamily="34" charset="0"/>
              <a:cs typeface="Arial" panose="020B0604020202020204" pitchFamily="34" charset="0"/>
            </a:endParaRPr>
          </a:p>
          <a:p>
            <a:r>
              <a:rPr lang="en-US" sz="2000" b="1" u="sng" dirty="0">
                <a:solidFill>
                  <a:schemeClr val="accent1">
                    <a:lumMod val="75000"/>
                  </a:schemeClr>
                </a:solidFill>
                <a:latin typeface="Arial" panose="020B0604020202020204" pitchFamily="34" charset="0"/>
                <a:cs typeface="Arial" panose="020B0604020202020204" pitchFamily="34" charset="0"/>
              </a:rPr>
              <a:t>Rational </a:t>
            </a:r>
            <a:r>
              <a:rPr lang="en-US" sz="2000" dirty="0">
                <a:solidFill>
                  <a:schemeClr val="accent1">
                    <a:lumMod val="75000"/>
                  </a:schemeClr>
                </a:solidFill>
                <a:latin typeface="Arial" panose="020B0604020202020204" pitchFamily="34" charset="0"/>
                <a:cs typeface="Arial" panose="020B0604020202020204" pitchFamily="34" charset="0"/>
              </a:rPr>
              <a:t>– The timeframe to conduct a process to select a preferred site may take from three to five years. Once the site is permitted, final engineering, obtaining construction permits and building the initial landfill cells is expected to require an additional three years. Using these assumptions, the site may be available in approximately eight years.</a:t>
            </a:r>
          </a:p>
        </p:txBody>
      </p:sp>
    </p:spTree>
    <p:extLst>
      <p:ext uri="{BB962C8B-B14F-4D97-AF65-F5344CB8AC3E}">
        <p14:creationId xmlns:p14="http://schemas.microsoft.com/office/powerpoint/2010/main" val="3776378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91871" y="308060"/>
            <a:ext cx="9942786"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Chapter 8 – Administration and Financial Management</a:t>
            </a:r>
          </a:p>
        </p:txBody>
      </p:sp>
      <p:sp>
        <p:nvSpPr>
          <p:cNvPr id="4" name="TextBox 3">
            <a:extLst>
              <a:ext uri="{FF2B5EF4-FFF2-40B4-BE49-F238E27FC236}">
                <a16:creationId xmlns:a16="http://schemas.microsoft.com/office/drawing/2014/main" id="{050C8B44-81D2-475D-8199-6C98A4DCA509}"/>
              </a:ext>
            </a:extLst>
          </p:cNvPr>
          <p:cNvSpPr txBox="1"/>
          <p:nvPr/>
        </p:nvSpPr>
        <p:spPr>
          <a:xfrm>
            <a:off x="1177155" y="2121110"/>
            <a:ext cx="10857474" cy="3539430"/>
          </a:xfrm>
          <a:prstGeom prst="rect">
            <a:avLst/>
          </a:prstGeom>
          <a:noFill/>
        </p:spPr>
        <p:txBody>
          <a:bodyPr wrap="square" rtlCol="0">
            <a:spAutoFit/>
          </a:bodyPr>
          <a:lstStyle/>
          <a:p>
            <a:pPr>
              <a:lnSpc>
                <a:spcPct val="200000"/>
              </a:lnSpc>
            </a:pPr>
            <a:r>
              <a:rPr lang="en-US" sz="2400" b="1" u="sng" dirty="0">
                <a:solidFill>
                  <a:schemeClr val="accent1">
                    <a:lumMod val="75000"/>
                  </a:schemeClr>
                </a:solidFill>
                <a:latin typeface="Arial" panose="020B0604020202020204" pitchFamily="34" charset="0"/>
                <a:cs typeface="Arial" panose="020B0604020202020204" pitchFamily="34" charset="0"/>
              </a:rPr>
              <a:t>Chapter 8 – Purpose:</a:t>
            </a:r>
          </a:p>
          <a:p>
            <a:pPr marL="285750" indent="-285750">
              <a:lnSpc>
                <a:spcPct val="200000"/>
              </a:lnSpc>
              <a:buFont typeface="Wingdings" panose="05000000000000000000" pitchFamily="2" charset="2"/>
              <a:buChar char="Ø"/>
            </a:pPr>
            <a:r>
              <a:rPr lang="en-US" sz="2200" b="1" i="1" dirty="0">
                <a:solidFill>
                  <a:schemeClr val="accent1">
                    <a:lumMod val="75000"/>
                  </a:schemeClr>
                </a:solidFill>
                <a:latin typeface="Arial" panose="020B0604020202020204" pitchFamily="34" charset="0"/>
                <a:cs typeface="Arial" panose="020B0604020202020204" pitchFamily="34" charset="0"/>
              </a:rPr>
              <a:t>Review Current Administration / Financial Resources </a:t>
            </a:r>
          </a:p>
          <a:p>
            <a:pPr marL="285750" indent="-285750">
              <a:lnSpc>
                <a:spcPct val="200000"/>
              </a:lnSpc>
              <a:buFont typeface="Wingdings" panose="05000000000000000000" pitchFamily="2" charset="2"/>
              <a:buChar char="Ø"/>
            </a:pPr>
            <a:r>
              <a:rPr lang="en-US" sz="2200" b="1" i="1" dirty="0">
                <a:solidFill>
                  <a:schemeClr val="accent1">
                    <a:lumMod val="75000"/>
                  </a:schemeClr>
                </a:solidFill>
                <a:latin typeface="Arial" panose="020B0604020202020204" pitchFamily="34" charset="0"/>
                <a:cs typeface="Arial" panose="020B0604020202020204" pitchFamily="34" charset="0"/>
              </a:rPr>
              <a:t>Examine Needs to maintain and execute to Recommendations of the SWMP</a:t>
            </a:r>
          </a:p>
          <a:p>
            <a:pPr marL="285750" indent="-285750">
              <a:lnSpc>
                <a:spcPct val="200000"/>
              </a:lnSpc>
              <a:buFont typeface="Wingdings" panose="05000000000000000000" pitchFamily="2" charset="2"/>
              <a:buChar char="Ø"/>
            </a:pPr>
            <a:r>
              <a:rPr lang="en-US" sz="2200" b="1" i="1" dirty="0">
                <a:solidFill>
                  <a:schemeClr val="accent1">
                    <a:lumMod val="75000"/>
                  </a:schemeClr>
                </a:solidFill>
                <a:latin typeface="Arial" panose="020B0604020202020204" pitchFamily="34" charset="0"/>
                <a:cs typeface="Arial" panose="020B0604020202020204" pitchFamily="34" charset="0"/>
              </a:rPr>
              <a:t>Evaluate Options to Make Necessary Changes</a:t>
            </a:r>
          </a:p>
          <a:p>
            <a:pPr marL="285750" indent="-285750">
              <a:lnSpc>
                <a:spcPct val="200000"/>
              </a:lnSpc>
              <a:buFont typeface="Wingdings" panose="05000000000000000000" pitchFamily="2" charset="2"/>
              <a:buChar char="Ø"/>
            </a:pPr>
            <a:r>
              <a:rPr lang="en-US" sz="2200" b="1" i="1" dirty="0">
                <a:solidFill>
                  <a:schemeClr val="accent1">
                    <a:lumMod val="75000"/>
                  </a:schemeClr>
                </a:solidFill>
                <a:latin typeface="Arial" panose="020B0604020202020204" pitchFamily="34" charset="0"/>
                <a:cs typeface="Arial" panose="020B0604020202020204" pitchFamily="34" charset="0"/>
              </a:rPr>
              <a:t>Make Recommendations to Modify / Enhance System </a:t>
            </a:r>
          </a:p>
        </p:txBody>
      </p:sp>
    </p:spTree>
    <p:extLst>
      <p:ext uri="{BB962C8B-B14F-4D97-AF65-F5344CB8AC3E}">
        <p14:creationId xmlns:p14="http://schemas.microsoft.com/office/powerpoint/2010/main" val="2243503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1865</TotalTime>
  <Words>1759</Words>
  <Application>Microsoft Office PowerPoint</Application>
  <PresentationFormat>Widescreen</PresentationFormat>
  <Paragraphs>248</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Symbol</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Eng6</dc:creator>
  <cp:lastModifiedBy>Sue Monette</cp:lastModifiedBy>
  <cp:revision>80</cp:revision>
  <dcterms:created xsi:type="dcterms:W3CDTF">2019-01-14T19:28:37Z</dcterms:created>
  <dcterms:modified xsi:type="dcterms:W3CDTF">2019-03-12T18:37:02Z</dcterms:modified>
</cp:coreProperties>
</file>